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4" r:id="rId44"/>
    <p:sldId id="300" r:id="rId45"/>
    <p:sldId id="301" r:id="rId46"/>
    <p:sldId id="302" r:id="rId47"/>
    <p:sldId id="303" r:id="rId48"/>
    <p:sldId id="305" r:id="rId49"/>
    <p:sldId id="299" r:id="rId50"/>
    <p:sldId id="308" r:id="rId51"/>
    <p:sldId id="309" r:id="rId52"/>
    <p:sldId id="310" r:id="rId53"/>
    <p:sldId id="314" r:id="rId54"/>
    <p:sldId id="315" r:id="rId55"/>
    <p:sldId id="316" r:id="rId56"/>
    <p:sldId id="313" r:id="rId57"/>
    <p:sldId id="317" r:id="rId58"/>
    <p:sldId id="306" r:id="rId59"/>
    <p:sldId id="307" r:id="rId60"/>
  </p:sldIdLst>
  <p:sldSz cx="18288000" cy="10287000"/>
  <p:notesSz cx="6858000" cy="9144000"/>
  <p:embeddedFontLst>
    <p:embeddedFont>
      <p:font typeface="Arimo" panose="020B0604020202020204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DM Sans" panose="020B0604020202020204" charset="0"/>
      <p:regular r:id="rId66"/>
    </p:embeddedFont>
    <p:embeddedFont>
      <p:font typeface="DM Sans Bold" panose="020B0604020202020204" charset="0"/>
      <p:regular r:id="rId67"/>
    </p:embeddedFont>
    <p:embeddedFont>
      <p:font typeface="DM Sans Italics" panose="020B0604020202020204" charset="0"/>
      <p:regular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Open Sans Bold" panose="020B0806030504020204" charset="0"/>
      <p:regular r:id="rId73"/>
      <p:bold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58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cart.com/stor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kaggle.com/tokakhaled/" TargetMode="External"/><Relationship Id="rId1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hyperlink" Target="https://www.linkedin.com/in/noran-hany-a69103215/" TargetMode="External"/><Relationship Id="rId12" Type="http://schemas.openxmlformats.org/officeDocument/2006/relationships/image" Target="../media/image11.svg"/><Relationship Id="rId17" Type="http://schemas.openxmlformats.org/officeDocument/2006/relationships/image" Target="../media/image1.jpeg"/><Relationship Id="rId2" Type="http://schemas.openxmlformats.org/officeDocument/2006/relationships/hyperlink" Target="https://www.kaggle.com/nouranhany10/" TargetMode="External"/><Relationship Id="rId16" Type="http://schemas.openxmlformats.org/officeDocument/2006/relationships/hyperlink" Target="http://tokakhaled98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hyperlink" Target="https://www.linkedin.com/in/toka-khaled-ba5606200/" TargetMode="External"/><Relationship Id="rId10" Type="http://schemas.openxmlformats.org/officeDocument/2006/relationships/hyperlink" Target="https://mail.google.com/mail/u/0/?source=mailto&amp;to=hany.noran10@gmail.com&amp;fs=1&amp;tf=cm" TargetMode="External"/><Relationship Id="rId19" Type="http://schemas.openxmlformats.org/officeDocument/2006/relationships/image" Target="../media/image3.svg"/><Relationship Id="rId4" Type="http://schemas.openxmlformats.org/officeDocument/2006/relationships/hyperlink" Target="https://github.com/nouranhany" TargetMode="External"/><Relationship Id="rId9" Type="http://schemas.openxmlformats.org/officeDocument/2006/relationships/image" Target="../media/image9.svg"/><Relationship Id="rId14" Type="http://schemas.openxmlformats.org/officeDocument/2006/relationships/hyperlink" Target="https://github.com/tokakhal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www.instacart.com/sto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www.instacart.com/sto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hyperlink" Target="https://www.instacart.com/stor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cart.com/store" TargetMode="External"/><Relationship Id="rId5" Type="http://schemas.openxmlformats.org/officeDocument/2006/relationships/image" Target="../media/image53.jp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www.instacart.com/stor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s://app.powerbi.com/links/wzmdTvi7EM?ctid=f349c2fd-fc94-4893-abe4-cfbe7ed52842&amp;pbi_source=linkShar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stacart.com/stor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instacart.com/store" TargetMode="Externa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2986" y="8610712"/>
            <a:ext cx="7942355" cy="64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60"/>
              </a:lnSpc>
              <a:spcBef>
                <a:spcPct val="0"/>
              </a:spcBef>
            </a:pPr>
            <a:r>
              <a:rPr lang="en-US" sz="3829">
                <a:solidFill>
                  <a:srgbClr val="000000"/>
                </a:solidFill>
                <a:latin typeface="DM Sans"/>
              </a:rPr>
              <a:t>Supervised By: Dr. Doaa Mahmoud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377314" y="7127225"/>
            <a:ext cx="3058710" cy="3119373"/>
            <a:chOff x="0" y="0"/>
            <a:chExt cx="4078280" cy="415916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078280" cy="407828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0906" y="585562"/>
              <a:ext cx="3816469" cy="35736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492481" y="3864641"/>
            <a:ext cx="12383366" cy="347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1"/>
              </a:lnSpc>
            </a:pPr>
            <a:r>
              <a:rPr lang="en-US" sz="9011" spc="-90">
                <a:solidFill>
                  <a:srgbClr val="000000"/>
                </a:solidFill>
                <a:latin typeface="DM Sans Bold"/>
              </a:rPr>
              <a:t>Recommendation and Market Basket Analysis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53359" y="0"/>
            <a:ext cx="8181282" cy="5522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31957" y="6614177"/>
            <a:ext cx="10009860" cy="263065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092927"/>
            <a:ext cx="14345874" cy="1670541"/>
            <a:chOff x="0" y="-38100"/>
            <a:chExt cx="19127832" cy="2227388"/>
          </a:xfrm>
        </p:grpSpPr>
        <p:sp>
          <p:nvSpPr>
            <p:cNvPr id="7" name="TextBox 7"/>
            <p:cNvSpPr txBox="1"/>
            <p:nvPr/>
          </p:nvSpPr>
          <p:spPr>
            <a:xfrm>
              <a:off x="14341431" y="-38100"/>
              <a:ext cx="4786401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2688"/>
              <a:ext cx="11372711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Data Description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238500"/>
            <a:ext cx="8814792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500" dirty="0">
                <a:solidFill>
                  <a:srgbClr val="000000"/>
                </a:solidFill>
                <a:latin typeface="Open Sans"/>
              </a:rPr>
              <a:t>Data is divided across 6 files: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1957" y="4535525"/>
            <a:ext cx="14439495" cy="169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Open Sans Bold"/>
              </a:rPr>
              <a:t>order_products [2 files]</a:t>
            </a:r>
          </a:p>
          <a:p>
            <a:pPr marL="699288" lvl="1" indent="-349644">
              <a:lnSpc>
                <a:spcPts val="4534"/>
              </a:lnSpc>
              <a:buFont typeface="Arial"/>
              <a:buChar char="•"/>
            </a:pPr>
            <a:r>
              <a:rPr lang="en-US" sz="3238">
                <a:solidFill>
                  <a:srgbClr val="000000"/>
                </a:solidFill>
                <a:latin typeface="Open Sans"/>
              </a:rPr>
              <a:t>One for the basket of previously orders. [~33M rows]</a:t>
            </a:r>
          </a:p>
          <a:p>
            <a:pPr marL="699288" lvl="1" indent="-349644">
              <a:lnSpc>
                <a:spcPts val="4534"/>
              </a:lnSpc>
              <a:buFont typeface="Arial"/>
              <a:buChar char="•"/>
            </a:pPr>
            <a:r>
              <a:rPr lang="en-US" sz="3238">
                <a:solidFill>
                  <a:srgbClr val="000000"/>
                </a:solidFill>
                <a:latin typeface="Open Sans"/>
              </a:rPr>
              <a:t>Another for the basket of the future orders. 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C12E3FD5-BDD9-4C6D-83C4-12CECEEF50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6C662D08-4348-403C-A2BE-F2E1EC1912CF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948901" y="1092927"/>
            <a:ext cx="14345874" cy="1670541"/>
            <a:chOff x="0" y="-38100"/>
            <a:chExt cx="19127832" cy="2227388"/>
          </a:xfrm>
        </p:grpSpPr>
        <p:sp>
          <p:nvSpPr>
            <p:cNvPr id="6" name="TextBox 6"/>
            <p:cNvSpPr txBox="1"/>
            <p:nvPr/>
          </p:nvSpPr>
          <p:spPr>
            <a:xfrm>
              <a:off x="14341431" y="-38100"/>
              <a:ext cx="4786401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72688"/>
              <a:ext cx="11372711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Data Description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1957" y="4133070"/>
            <a:ext cx="11475132" cy="5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Open Sans Bold"/>
              </a:rPr>
              <a:t>orders [~3M orders]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5143500"/>
            <a:ext cx="14522551" cy="2795054"/>
          </a:xfrm>
          <a:prstGeom prst="rect">
            <a:avLst/>
          </a:prstGeom>
        </p:spPr>
      </p:pic>
      <p:pic>
        <p:nvPicPr>
          <p:cNvPr id="10" name="Picture 5">
            <a:hlinkClick r:id="rId6"/>
            <a:extLst>
              <a:ext uri="{FF2B5EF4-FFF2-40B4-BE49-F238E27FC236}">
                <a16:creationId xmlns:a16="http://schemas.microsoft.com/office/drawing/2014/main" id="{515D12EB-1869-4A48-BBAD-138D2404B9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A8B58CEA-00AA-4EF3-BE7A-41DA6FFFB270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894252" y="1092927"/>
            <a:ext cx="14400523" cy="1722598"/>
            <a:chOff x="-72865" y="-38100"/>
            <a:chExt cx="19200697" cy="2296797"/>
          </a:xfrm>
        </p:grpSpPr>
        <p:sp>
          <p:nvSpPr>
            <p:cNvPr id="6" name="TextBox 6"/>
            <p:cNvSpPr txBox="1"/>
            <p:nvPr/>
          </p:nvSpPr>
          <p:spPr>
            <a:xfrm>
              <a:off x="14341431" y="-38100"/>
              <a:ext cx="4786401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2865" y="942097"/>
              <a:ext cx="11372711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Data Description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1957" y="6916466"/>
            <a:ext cx="11475132" cy="5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Open Sans Bold"/>
              </a:rPr>
              <a:t>Products [~48K products]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14260" y="4058912"/>
            <a:ext cx="4309996" cy="21691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31957" y="7729950"/>
            <a:ext cx="11077682" cy="1773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31957" y="4058912"/>
            <a:ext cx="5820621" cy="21691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031957" y="3245831"/>
            <a:ext cx="11475132" cy="5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Open Sans Bold"/>
              </a:rPr>
              <a:t>Aisles [~134 sub-department]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14260" y="3245831"/>
            <a:ext cx="11475132" cy="55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Open Sans Bold"/>
              </a:rPr>
              <a:t>Departments [~21department] </a:t>
            </a:r>
          </a:p>
        </p:txBody>
      </p:sp>
      <p:pic>
        <p:nvPicPr>
          <p:cNvPr id="14" name="Picture 5">
            <a:hlinkClick r:id="rId8"/>
            <a:extLst>
              <a:ext uri="{FF2B5EF4-FFF2-40B4-BE49-F238E27FC236}">
                <a16:creationId xmlns:a16="http://schemas.microsoft.com/office/drawing/2014/main" id="{9DFFB593-5CBB-4EFF-8333-0848C702AED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5" name="AutoShape 8">
            <a:extLst>
              <a:ext uri="{FF2B5EF4-FFF2-40B4-BE49-F238E27FC236}">
                <a16:creationId xmlns:a16="http://schemas.microsoft.com/office/drawing/2014/main" id="{F2561B66-6F82-42CE-8DDE-985721B737F5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26920" y="3437876"/>
            <a:ext cx="8257132" cy="55745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092927"/>
            <a:ext cx="14961286" cy="2399017"/>
            <a:chOff x="0" y="-38100"/>
            <a:chExt cx="19948382" cy="3198689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Data </a:t>
              </a:r>
            </a:p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Preprocessing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97307" y="3885962"/>
            <a:ext cx="5436486" cy="95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786" dirty="0">
                <a:solidFill>
                  <a:srgbClr val="000000"/>
                </a:solidFill>
                <a:latin typeface="DM Sans"/>
              </a:rPr>
              <a:t>Days of week column only have numbers from 0-6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7307" y="5419115"/>
            <a:ext cx="5792746" cy="95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2786">
                <a:solidFill>
                  <a:srgbClr val="000000"/>
                </a:solidFill>
                <a:latin typeface="DM Sans"/>
              </a:rPr>
              <a:t>It didn't hold, which number correspond to which day of week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7307" y="6952268"/>
            <a:ext cx="579274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"/>
              </a:rPr>
              <a:t>From the days of week histogram, Most orders were purchased on Day 0 and Day 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7307" y="8997820"/>
            <a:ext cx="1011757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"/>
              </a:rPr>
              <a:t>Thus we inferred that these 2 days seems to be the weekend.</a:t>
            </a:r>
          </a:p>
        </p:txBody>
      </p:sp>
      <p:pic>
        <p:nvPicPr>
          <p:cNvPr id="13" name="Picture 5">
            <a:hlinkClick r:id="rId6"/>
            <a:extLst>
              <a:ext uri="{FF2B5EF4-FFF2-40B4-BE49-F238E27FC236}">
                <a16:creationId xmlns:a16="http://schemas.microsoft.com/office/drawing/2014/main" id="{7D10CEF3-6249-432E-8D72-1FFE002B94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8B744930-F1ED-46D6-B954-54E0BFF6FD61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3954477"/>
            <a:ext cx="8948130" cy="591342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 dirty="0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145180"/>
            <a:ext cx="13048542" cy="4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Intuitively, orders are mostly ordered during day, from 9:00 AM to 4:00 PM.</a:t>
            </a:r>
          </a:p>
        </p:txBody>
      </p:sp>
      <p:pic>
        <p:nvPicPr>
          <p:cNvPr id="10" name="Picture 5">
            <a:hlinkClick r:id="rId6"/>
            <a:extLst>
              <a:ext uri="{FF2B5EF4-FFF2-40B4-BE49-F238E27FC236}">
                <a16:creationId xmlns:a16="http://schemas.microsoft.com/office/drawing/2014/main" id="{5368B0AC-1374-46DA-9C29-05579D3CCD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190500"/>
            <a:ext cx="6076636" cy="4101730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9057A60D-921E-429C-A206-C91BC97DA465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3768011"/>
            <a:ext cx="9887354" cy="60640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2950036"/>
            <a:ext cx="13048542" cy="4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Most baskets contain from 5-8 products.</a:t>
            </a:r>
          </a:p>
        </p:txBody>
      </p:sp>
      <p:pic>
        <p:nvPicPr>
          <p:cNvPr id="10" name="Picture 5">
            <a:hlinkClick r:id="rId6"/>
            <a:extLst>
              <a:ext uri="{FF2B5EF4-FFF2-40B4-BE49-F238E27FC236}">
                <a16:creationId xmlns:a16="http://schemas.microsoft.com/office/drawing/2014/main" id="{92978290-A23E-4150-B346-E58E87A123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3352ABD8-ABCE-458D-9A59-6D4F10D0D2BB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4316794"/>
            <a:ext cx="9095197" cy="577970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191076"/>
            <a:ext cx="13048542" cy="96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Intuitively, products placed first in cart are the products mostly reordered.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People tend to put first the products they already know.</a:t>
            </a:r>
          </a:p>
        </p:txBody>
      </p:sp>
      <p:pic>
        <p:nvPicPr>
          <p:cNvPr id="10" name="Picture 5">
            <a:hlinkClick r:id="rId6"/>
            <a:extLst>
              <a:ext uri="{FF2B5EF4-FFF2-40B4-BE49-F238E27FC236}">
                <a16:creationId xmlns:a16="http://schemas.microsoft.com/office/drawing/2014/main" id="{725B738A-7FA2-4D51-92DA-A5517EEF489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0774554B-A1E9-4998-8BFA-C178806D6002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10600" y="2628900"/>
            <a:ext cx="8156680" cy="755098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17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679328"/>
            <a:ext cx="6365871" cy="486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5 Most Ordered Products</a:t>
            </a:r>
          </a:p>
          <a:p>
            <a:pPr marL="1207131" lvl="2" indent="-402377">
              <a:lnSpc>
                <a:spcPts val="3913"/>
              </a:lnSpc>
              <a:spcBef>
                <a:spcPct val="0"/>
              </a:spcBef>
              <a:buFont typeface="Arial"/>
              <a:buChar char="⚬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Banana</a:t>
            </a:r>
          </a:p>
          <a:p>
            <a:pPr marL="1207131" lvl="2" indent="-402377">
              <a:lnSpc>
                <a:spcPts val="3913"/>
              </a:lnSpc>
              <a:spcBef>
                <a:spcPct val="0"/>
              </a:spcBef>
              <a:buFont typeface="Arial"/>
              <a:buChar char="⚬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Bag of Organic Bananas</a:t>
            </a:r>
          </a:p>
          <a:p>
            <a:pPr marL="1207131" lvl="2" indent="-402377">
              <a:lnSpc>
                <a:spcPts val="3913"/>
              </a:lnSpc>
              <a:spcBef>
                <a:spcPct val="0"/>
              </a:spcBef>
              <a:buFont typeface="Arial"/>
              <a:buChar char="⚬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Organic Strawberries</a:t>
            </a:r>
          </a:p>
          <a:p>
            <a:pPr marL="1207131" lvl="2" indent="-402377">
              <a:lnSpc>
                <a:spcPts val="3913"/>
              </a:lnSpc>
              <a:spcBef>
                <a:spcPct val="0"/>
              </a:spcBef>
              <a:buFont typeface="Arial"/>
              <a:buChar char="⚬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Organic Baby Spinach</a:t>
            </a:r>
          </a:p>
          <a:p>
            <a:pPr marL="1207131" lvl="2" indent="-402377">
              <a:lnSpc>
                <a:spcPts val="3913"/>
              </a:lnSpc>
              <a:spcBef>
                <a:spcPct val="0"/>
              </a:spcBef>
              <a:buFont typeface="Arial"/>
              <a:buChar char="⚬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Organic Hass Avocado</a:t>
            </a:r>
          </a:p>
          <a:p>
            <a:pPr marL="603566" lvl="1" indent="-301783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14% of all purchases are bananas.</a:t>
            </a:r>
          </a:p>
          <a:p>
            <a:pPr marL="603566" lvl="1" indent="-301783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Organic products are frequently ordered.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endParaRPr lang="en-US" sz="2795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48901" y="2541558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products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54F40B38-9FF7-427D-A749-1C7340DD67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-114300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65207CBF-1D3B-4966-9C90-8498E7095D13}"/>
              </a:ext>
            </a:extLst>
          </p:cNvPr>
          <p:cNvSpPr/>
          <p:nvPr/>
        </p:nvSpPr>
        <p:spPr>
          <a:xfrm rot="16200000">
            <a:off x="8757326" y="1912752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34400" y="2676186"/>
            <a:ext cx="8270611" cy="74965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679328"/>
            <a:ext cx="6365871" cy="486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From all purchases, how often a product is the first item purchased?</a:t>
            </a:r>
          </a:p>
          <a:p>
            <a:pPr marL="603566" lvl="1" indent="-301783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795">
                <a:solidFill>
                  <a:srgbClr val="000000"/>
                </a:solidFill>
                <a:latin typeface="DM Sans"/>
              </a:rPr>
              <a:t>3.4% of the orders, Banana is the first product added to cart.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endParaRPr lang="en-US" sz="279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Intuitive, since banana is frequently bought.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endParaRPr lang="en-US" sz="279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Let's find another metric to measure how often a product is first placed!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2541558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products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0569F4FA-3E3A-4ACB-A94C-001F3B566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-38100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72ED6B37-0654-4BE3-A60A-CF2812D7886F}"/>
              </a:ext>
            </a:extLst>
          </p:cNvPr>
          <p:cNvSpPr/>
          <p:nvPr/>
        </p:nvSpPr>
        <p:spPr>
          <a:xfrm rot="16200000">
            <a:off x="8757326" y="1930257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76390" y="2781300"/>
            <a:ext cx="7314800" cy="75069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19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3679328"/>
            <a:ext cx="6365871" cy="389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Products which have been bought more than 100 times. From the orders the product only exist in, how often people put it first?</a:t>
            </a:r>
          </a:p>
          <a:p>
            <a:pPr>
              <a:lnSpc>
                <a:spcPts val="3913"/>
              </a:lnSpc>
              <a:spcBef>
                <a:spcPct val="0"/>
              </a:spcBef>
            </a:pPr>
            <a:endParaRPr lang="en-US" sz="2795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>
                <a:solidFill>
                  <a:srgbClr val="000000"/>
                </a:solidFill>
                <a:latin typeface="DM Sans"/>
              </a:rPr>
              <a:t>Didn't find a pattern or product if exists in basket, it will always be the first placed.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2541558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products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2CA5EC25-39C9-4A68-9385-8C2DF10CC2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-38100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9F95C2BB-68A6-451B-805A-0AF8668193F6}"/>
              </a:ext>
            </a:extLst>
          </p:cNvPr>
          <p:cNvSpPr/>
          <p:nvPr/>
        </p:nvSpPr>
        <p:spPr>
          <a:xfrm rot="16200000">
            <a:off x="8757326" y="1988952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6833" y="3877489"/>
            <a:ext cx="6488936" cy="2359300"/>
            <a:chOff x="0" y="0"/>
            <a:chExt cx="5372576" cy="1953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576" cy="1953405"/>
            </a:xfrm>
            <a:custGeom>
              <a:avLst/>
              <a:gdLst/>
              <a:ahLst/>
              <a:cxnLst/>
              <a:rect l="l" t="t" r="r" b="b"/>
              <a:pathLst>
                <a:path w="5372576" h="1953405">
                  <a:moveTo>
                    <a:pt x="5248116" y="1953405"/>
                  </a:moveTo>
                  <a:lnTo>
                    <a:pt x="124460" y="1953405"/>
                  </a:lnTo>
                  <a:cubicBezTo>
                    <a:pt x="55880" y="1953405"/>
                    <a:pt x="0" y="1897525"/>
                    <a:pt x="0" y="18289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1828945"/>
                  </a:lnTo>
                  <a:cubicBezTo>
                    <a:pt x="5372576" y="1897525"/>
                    <a:pt x="5316696" y="1953405"/>
                    <a:pt x="5248116" y="1953405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633824" y="3877489"/>
            <a:ext cx="6488936" cy="2359300"/>
            <a:chOff x="0" y="0"/>
            <a:chExt cx="5372576" cy="1953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2576" cy="1953405"/>
            </a:xfrm>
            <a:custGeom>
              <a:avLst/>
              <a:gdLst/>
              <a:ahLst/>
              <a:cxnLst/>
              <a:rect l="l" t="t" r="r" b="b"/>
              <a:pathLst>
                <a:path w="5372576" h="1953405">
                  <a:moveTo>
                    <a:pt x="5248116" y="1953405"/>
                  </a:moveTo>
                  <a:lnTo>
                    <a:pt x="124460" y="1953405"/>
                  </a:lnTo>
                  <a:cubicBezTo>
                    <a:pt x="55880" y="1953405"/>
                    <a:pt x="0" y="1897525"/>
                    <a:pt x="0" y="18289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6" y="55880"/>
                    <a:pt x="5372576" y="124460"/>
                  </a:cubicBezTo>
                  <a:lnTo>
                    <a:pt x="5372576" y="1828945"/>
                  </a:lnTo>
                  <a:cubicBezTo>
                    <a:pt x="5372576" y="1897525"/>
                    <a:pt x="5316696" y="1953405"/>
                    <a:pt x="5248116" y="1953405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  <p:pic>
        <p:nvPicPr>
          <p:cNvPr id="6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20735" y="7089058"/>
            <a:ext cx="1177648" cy="1177648"/>
          </a:xfrm>
          <a:prstGeom prst="rect">
            <a:avLst/>
          </a:prstGeom>
        </p:spPr>
      </p:pic>
      <p:pic>
        <p:nvPicPr>
          <p:cNvPr id="7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642139" y="7176243"/>
            <a:ext cx="1023753" cy="1003278"/>
          </a:xfrm>
          <a:prstGeom prst="rect">
            <a:avLst/>
          </a:prstGeom>
        </p:spPr>
      </p:pic>
      <p:pic>
        <p:nvPicPr>
          <p:cNvPr id="8" name="Picture 8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909647" y="7170349"/>
            <a:ext cx="1015065" cy="1015065"/>
          </a:xfrm>
          <a:prstGeom prst="rect">
            <a:avLst/>
          </a:prstGeom>
        </p:spPr>
      </p:pic>
      <p:pic>
        <p:nvPicPr>
          <p:cNvPr id="9" name="Picture 9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168468" y="7233243"/>
            <a:ext cx="1222374" cy="88927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590293" y="1343025"/>
            <a:ext cx="15669007" cy="1463040"/>
            <a:chOff x="0" y="0"/>
            <a:chExt cx="20892010" cy="1950720"/>
          </a:xfrm>
        </p:grpSpPr>
        <p:sp>
          <p:nvSpPr>
            <p:cNvPr id="11" name="TextBox 11"/>
            <p:cNvSpPr txBox="1"/>
            <p:nvPr/>
          </p:nvSpPr>
          <p:spPr>
            <a:xfrm>
              <a:off x="15647953" y="-47625"/>
              <a:ext cx="524405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80975"/>
              <a:ext cx="12460121" cy="1769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</a:pPr>
              <a:r>
                <a:rPr lang="en-US" sz="9600" spc="-96">
                  <a:solidFill>
                    <a:srgbClr val="000000"/>
                  </a:solidFill>
                  <a:latin typeface="DM Sans Bold"/>
                </a:rPr>
                <a:t>Who are we?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610152" y="4439979"/>
            <a:ext cx="4536280" cy="111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96"/>
              </a:lnSpc>
              <a:spcBef>
                <a:spcPct val="0"/>
              </a:spcBef>
            </a:pPr>
            <a:r>
              <a:rPr lang="en-US" sz="5984" spc="-59">
                <a:solidFill>
                  <a:srgbClr val="FFFFFF"/>
                </a:solidFill>
                <a:latin typeface="DM Sans Bold"/>
              </a:rPr>
              <a:t>Toka Khaled</a:t>
            </a:r>
          </a:p>
        </p:txBody>
      </p:sp>
      <p:pic>
        <p:nvPicPr>
          <p:cNvPr id="14" name="Picture 14">
            <a:hlinkClick r:id="rId13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93238" y="7089058"/>
            <a:ext cx="1177648" cy="1177648"/>
          </a:xfrm>
          <a:prstGeom prst="rect">
            <a:avLst/>
          </a:prstGeom>
        </p:spPr>
      </p:pic>
      <p:pic>
        <p:nvPicPr>
          <p:cNvPr id="15" name="Picture 15">
            <a:hlinkClick r:id="rId1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714642" y="7176243"/>
            <a:ext cx="1023753" cy="1003278"/>
          </a:xfrm>
          <a:prstGeom prst="rect">
            <a:avLst/>
          </a:prstGeom>
        </p:spPr>
      </p:pic>
      <p:pic>
        <p:nvPicPr>
          <p:cNvPr id="16" name="Picture 16">
            <a:hlinkClick r:id="rId15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82150" y="7170349"/>
            <a:ext cx="1015065" cy="1015065"/>
          </a:xfrm>
          <a:prstGeom prst="rect">
            <a:avLst/>
          </a:prstGeom>
        </p:spPr>
      </p:pic>
      <p:pic>
        <p:nvPicPr>
          <p:cNvPr id="17" name="Picture 17">
            <a:hlinkClick r:id="rId16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240971" y="7233243"/>
            <a:ext cx="1222374" cy="88927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54562" y="4439979"/>
            <a:ext cx="4536280" cy="111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96"/>
              </a:lnSpc>
              <a:spcBef>
                <a:spcPct val="0"/>
              </a:spcBef>
            </a:pPr>
            <a:r>
              <a:rPr lang="en-US" sz="5984" spc="-59">
                <a:solidFill>
                  <a:srgbClr val="FFFFFF"/>
                </a:solidFill>
                <a:latin typeface="DM Sans Bold"/>
              </a:rPr>
              <a:t>Noran Hany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77314" y="7127225"/>
            <a:ext cx="3058710" cy="3119373"/>
            <a:chOff x="0" y="0"/>
            <a:chExt cx="4078280" cy="4159165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0" y="0"/>
              <a:ext cx="4078280" cy="407828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130906" y="585562"/>
              <a:ext cx="3816469" cy="3573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3509" y="1315639"/>
            <a:ext cx="8786680" cy="89309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2541558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products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3679328"/>
            <a:ext cx="6365871" cy="504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For products which has over 10k purchases, we found products that most their purchases are from users who bought them before.</a:t>
            </a:r>
          </a:p>
          <a:p>
            <a:pPr>
              <a:lnSpc>
                <a:spcPts val="3913"/>
              </a:lnSpc>
            </a:pPr>
            <a:endParaRPr lang="en-US" sz="2795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913"/>
              </a:lnSpc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These products that when a customer buys, he/she will most probably buy again.</a:t>
            </a:r>
          </a:p>
          <a:p>
            <a:pPr>
              <a:lnSpc>
                <a:spcPts val="3913"/>
              </a:lnSpc>
            </a:pPr>
            <a:endParaRPr lang="en-US" sz="2795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2373"/>
              </a:lnSpc>
            </a:pPr>
            <a:r>
              <a:rPr lang="en-US" sz="1695" dirty="0">
                <a:solidFill>
                  <a:srgbClr val="000000"/>
                </a:solidFill>
                <a:latin typeface="DM Sans"/>
              </a:rPr>
              <a:t>E.g. Count of total Organic Reduced Fat Milk purchases: ~36k</a:t>
            </a:r>
          </a:p>
          <a:p>
            <a:pPr>
              <a:lnSpc>
                <a:spcPts val="2373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DM Sans"/>
              </a:rPr>
              <a:t>Count of reordered Organic Reduced Fat Milk purchases: ~31k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948901" y="1028700"/>
            <a:ext cx="14961287" cy="1466010"/>
            <a:chOff x="0" y="0"/>
            <a:chExt cx="19948383" cy="1954680"/>
          </a:xfrm>
        </p:grpSpPr>
        <p:sp>
          <p:nvSpPr>
            <p:cNvPr id="6" name="TextBox 6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22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48901" y="2448756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departments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03746" y="3516900"/>
            <a:ext cx="13451599" cy="5727931"/>
            <a:chOff x="0" y="0"/>
            <a:chExt cx="17935465" cy="763724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996282" y="112922"/>
              <a:ext cx="7731196" cy="633631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7705081" cy="656216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134738" y="6514536"/>
              <a:ext cx="7266124" cy="112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1"/>
                </a:lnSpc>
                <a:spcBef>
                  <a:spcPct val="0"/>
                </a:spcBef>
              </a:pPr>
              <a:r>
                <a:rPr lang="en-US" sz="2451">
                  <a:solidFill>
                    <a:srgbClr val="000000"/>
                  </a:solidFill>
                  <a:latin typeface="DM Sans"/>
                </a:rPr>
                <a:t>Distribution pf products across departments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72393" y="6514536"/>
              <a:ext cx="8763071" cy="112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1"/>
                </a:lnSpc>
                <a:spcBef>
                  <a:spcPct val="0"/>
                </a:spcBef>
              </a:pPr>
              <a:r>
                <a:rPr lang="en-US" sz="2451">
                  <a:solidFill>
                    <a:srgbClr val="000000"/>
                  </a:solidFill>
                  <a:latin typeface="DM Sans"/>
                </a:rPr>
                <a:t>Distribution pf purchases across departments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48901" y="9534802"/>
            <a:ext cx="13222915" cy="37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2"/>
              </a:lnSpc>
              <a:spcBef>
                <a:spcPct val="0"/>
              </a:spcBef>
            </a:pPr>
            <a:r>
              <a:rPr lang="en-US" sz="2144">
                <a:solidFill>
                  <a:srgbClr val="000000"/>
                </a:solidFill>
                <a:latin typeface="DM Sans"/>
              </a:rPr>
              <a:t>It seems that produce contains very few products ( 2% of the products), but 29% of total purchases.</a:t>
            </a:r>
          </a:p>
        </p:txBody>
      </p:sp>
      <p:pic>
        <p:nvPicPr>
          <p:cNvPr id="15" name="Picture 5">
            <a:hlinkClick r:id="rId7"/>
            <a:extLst>
              <a:ext uri="{FF2B5EF4-FFF2-40B4-BE49-F238E27FC236}">
                <a16:creationId xmlns:a16="http://schemas.microsoft.com/office/drawing/2014/main" id="{F6426A3D-D4DD-4701-9127-1D192E19E72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9399C171-61BD-468E-8C83-434369E35183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79513" y="3823548"/>
            <a:ext cx="7528879" cy="56497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48901" y="1121502"/>
            <a:ext cx="14961287" cy="1466010"/>
            <a:chOff x="0" y="0"/>
            <a:chExt cx="19948383" cy="1954680"/>
          </a:xfrm>
        </p:grpSpPr>
        <p:sp>
          <p:nvSpPr>
            <p:cNvPr id="7" name="TextBox 7"/>
            <p:cNvSpPr txBox="1"/>
            <p:nvPr/>
          </p:nvSpPr>
          <p:spPr>
            <a:xfrm>
              <a:off x="14956653" y="-38100"/>
              <a:ext cx="4991729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r>
                <a:rPr lang="en-US" sz="1932">
                  <a:solidFill>
                    <a:srgbClr val="000000"/>
                  </a:solidFill>
                  <a:latin typeface="DM Sans"/>
                </a:rPr>
                <a:t>23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42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730" spc="-77">
                  <a:solidFill>
                    <a:srgbClr val="000000"/>
                  </a:solidFill>
                  <a:latin typeface="DM Sans Bold"/>
                </a:rPr>
                <a:t>EDA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48901" y="2541558"/>
            <a:ext cx="9285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Analyzing departments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3885678"/>
            <a:ext cx="6365871" cy="1472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3"/>
              </a:lnSpc>
              <a:spcBef>
                <a:spcPct val="0"/>
              </a:spcBef>
            </a:pPr>
            <a:r>
              <a:rPr lang="en-US" sz="2795" dirty="0">
                <a:solidFill>
                  <a:srgbClr val="000000"/>
                </a:solidFill>
                <a:latin typeface="DM Sans"/>
              </a:rPr>
              <a:t>People who buy products from </a:t>
            </a:r>
            <a:r>
              <a:rPr lang="en-US" sz="2795" dirty="0">
                <a:solidFill>
                  <a:srgbClr val="000000"/>
                </a:solidFill>
                <a:latin typeface="DM Sans Bold"/>
              </a:rPr>
              <a:t>dairy eggs and produce</a:t>
            </a:r>
            <a:r>
              <a:rPr lang="en-US" sz="2795" dirty="0">
                <a:solidFill>
                  <a:srgbClr val="000000"/>
                </a:solidFill>
                <a:latin typeface="DM Sans"/>
              </a:rPr>
              <a:t> will most probably buy them again. 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22105417-F0F9-4379-A892-503ABC4B36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3195F3BD-831D-4CB8-9C54-FF410AF1D50E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47764" y="5074493"/>
            <a:ext cx="15504837" cy="899036"/>
            <a:chOff x="0" y="0"/>
            <a:chExt cx="20673116" cy="119871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0673116" cy="1198715"/>
              <a:chOff x="0" y="0"/>
              <a:chExt cx="17964200" cy="104164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64200" cy="1041641"/>
              </a:xfrm>
              <a:custGeom>
                <a:avLst/>
                <a:gdLst/>
                <a:ahLst/>
                <a:cxnLst/>
                <a:rect l="l" t="t" r="r" b="b"/>
                <a:pathLst>
                  <a:path w="17964200" h="1041641">
                    <a:moveTo>
                      <a:pt x="17839741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0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39741" y="0"/>
                    </a:lnTo>
                    <a:cubicBezTo>
                      <a:pt x="17908319" y="0"/>
                      <a:pt x="17964200" y="55880"/>
                      <a:pt x="17964200" y="124460"/>
                    </a:cubicBezTo>
                    <a:lnTo>
                      <a:pt x="17964200" y="917181"/>
                    </a:lnTo>
                    <a:cubicBezTo>
                      <a:pt x="17964200" y="985761"/>
                      <a:pt x="17908319" y="1041641"/>
                      <a:pt x="17839741" y="1041641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16404" y="328060"/>
              <a:ext cx="19281762" cy="5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7"/>
                </a:lnSpc>
                <a:spcBef>
                  <a:spcPct val="0"/>
                </a:spcBef>
              </a:pPr>
              <a:r>
                <a:rPr lang="en-US" sz="2405">
                  <a:solidFill>
                    <a:srgbClr val="000000"/>
                  </a:solidFill>
                  <a:latin typeface="DM Sans"/>
                </a:rPr>
                <a:t>Which aisle or department to consider adding or offering </a:t>
              </a:r>
              <a:r>
                <a:rPr lang="en-US" sz="2405">
                  <a:solidFill>
                    <a:srgbClr val="000000"/>
                  </a:solidFill>
                  <a:latin typeface="Arimo"/>
                </a:rPr>
                <a:t>more products to it?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47764" y="6271017"/>
            <a:ext cx="15504837" cy="899036"/>
            <a:chOff x="0" y="0"/>
            <a:chExt cx="20673116" cy="119871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673116" cy="1198715"/>
              <a:chOff x="0" y="0"/>
              <a:chExt cx="17964200" cy="10416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964200" cy="1041641"/>
              </a:xfrm>
              <a:custGeom>
                <a:avLst/>
                <a:gdLst/>
                <a:ahLst/>
                <a:cxnLst/>
                <a:rect l="l" t="t" r="r" b="b"/>
                <a:pathLst>
                  <a:path w="17964200" h="1041641">
                    <a:moveTo>
                      <a:pt x="17839741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0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39741" y="0"/>
                    </a:lnTo>
                    <a:cubicBezTo>
                      <a:pt x="17908319" y="0"/>
                      <a:pt x="17964200" y="55880"/>
                      <a:pt x="17964200" y="124460"/>
                    </a:cubicBezTo>
                    <a:lnTo>
                      <a:pt x="17964200" y="917181"/>
                    </a:lnTo>
                    <a:cubicBezTo>
                      <a:pt x="17964200" y="985761"/>
                      <a:pt x="17908319" y="1041641"/>
                      <a:pt x="17839741" y="1041641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16404" y="328060"/>
              <a:ext cx="19281762" cy="5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7"/>
                </a:lnSpc>
                <a:spcBef>
                  <a:spcPct val="0"/>
                </a:spcBef>
              </a:pPr>
              <a:r>
                <a:rPr lang="en-US" sz="2405">
                  <a:solidFill>
                    <a:srgbClr val="000000"/>
                  </a:solidFill>
                  <a:latin typeface="DM Sans"/>
                </a:rPr>
                <a:t>When to avoid recommending new products?</a:t>
              </a:r>
              <a:r>
                <a:rPr lang="en-US" sz="2405">
                  <a:solidFill>
                    <a:srgbClr val="000000"/>
                  </a:solidFill>
                  <a:latin typeface="Arimo"/>
                </a:rPr>
                <a:t>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47764" y="7467541"/>
            <a:ext cx="15504837" cy="899036"/>
            <a:chOff x="0" y="0"/>
            <a:chExt cx="20673116" cy="119871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673116" cy="1198715"/>
              <a:chOff x="0" y="0"/>
              <a:chExt cx="17964200" cy="10416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64200" cy="1041641"/>
              </a:xfrm>
              <a:custGeom>
                <a:avLst/>
                <a:gdLst/>
                <a:ahLst/>
                <a:cxnLst/>
                <a:rect l="l" t="t" r="r" b="b"/>
                <a:pathLst>
                  <a:path w="17964200" h="1041641">
                    <a:moveTo>
                      <a:pt x="17839741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0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39741" y="0"/>
                    </a:lnTo>
                    <a:cubicBezTo>
                      <a:pt x="17908319" y="0"/>
                      <a:pt x="17964200" y="55880"/>
                      <a:pt x="17964200" y="124460"/>
                    </a:cubicBezTo>
                    <a:lnTo>
                      <a:pt x="17964200" y="917181"/>
                    </a:lnTo>
                    <a:cubicBezTo>
                      <a:pt x="17964200" y="985761"/>
                      <a:pt x="17908319" y="1041641"/>
                      <a:pt x="17839741" y="1041641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6404" y="328060"/>
              <a:ext cx="19281762" cy="5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7"/>
                </a:lnSpc>
                <a:spcBef>
                  <a:spcPct val="0"/>
                </a:spcBef>
              </a:pPr>
              <a:r>
                <a:rPr lang="en-US" sz="2405">
                  <a:solidFill>
                    <a:srgbClr val="000000"/>
                  </a:solidFill>
                  <a:latin typeface="DM Sans"/>
                </a:rPr>
                <a:t>When it's best to recommend a customer new products or a less frequently bought product?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47764" y="8664064"/>
            <a:ext cx="15504837" cy="899036"/>
            <a:chOff x="0" y="0"/>
            <a:chExt cx="20673116" cy="119871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0673116" cy="1198715"/>
              <a:chOff x="0" y="0"/>
              <a:chExt cx="17964200" cy="104164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964200" cy="1041641"/>
              </a:xfrm>
              <a:custGeom>
                <a:avLst/>
                <a:gdLst/>
                <a:ahLst/>
                <a:cxnLst/>
                <a:rect l="l" t="t" r="r" b="b"/>
                <a:pathLst>
                  <a:path w="17964200" h="1041641">
                    <a:moveTo>
                      <a:pt x="17839741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0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39741" y="0"/>
                    </a:lnTo>
                    <a:cubicBezTo>
                      <a:pt x="17908319" y="0"/>
                      <a:pt x="17964200" y="55880"/>
                      <a:pt x="17964200" y="124460"/>
                    </a:cubicBezTo>
                    <a:lnTo>
                      <a:pt x="17964200" y="917181"/>
                    </a:lnTo>
                    <a:cubicBezTo>
                      <a:pt x="17964200" y="985761"/>
                      <a:pt x="17908319" y="1041641"/>
                      <a:pt x="17839741" y="1041641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6404" y="328060"/>
              <a:ext cx="19281762" cy="5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7"/>
                </a:lnSpc>
                <a:spcBef>
                  <a:spcPct val="0"/>
                </a:spcBef>
              </a:pPr>
              <a:r>
                <a:rPr lang="en-US" sz="2405" dirty="0">
                  <a:solidFill>
                    <a:srgbClr val="000000"/>
                  </a:solidFill>
                  <a:latin typeface="DM Sans"/>
                </a:rPr>
                <a:t>When to recommend customized products to a user?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947764" y="3877970"/>
            <a:ext cx="15504837" cy="899036"/>
            <a:chOff x="0" y="0"/>
            <a:chExt cx="20673116" cy="119871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0673116" cy="1198715"/>
              <a:chOff x="0" y="0"/>
              <a:chExt cx="17964200" cy="104164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964200" cy="1041641"/>
              </a:xfrm>
              <a:custGeom>
                <a:avLst/>
                <a:gdLst/>
                <a:ahLst/>
                <a:cxnLst/>
                <a:rect l="l" t="t" r="r" b="b"/>
                <a:pathLst>
                  <a:path w="17964200" h="1041641">
                    <a:moveTo>
                      <a:pt x="17839741" y="1041640"/>
                    </a:moveTo>
                    <a:lnTo>
                      <a:pt x="124460" y="1041640"/>
                    </a:lnTo>
                    <a:cubicBezTo>
                      <a:pt x="55880" y="1041640"/>
                      <a:pt x="0" y="985760"/>
                      <a:pt x="0" y="91718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39741" y="0"/>
                    </a:lnTo>
                    <a:cubicBezTo>
                      <a:pt x="17908319" y="0"/>
                      <a:pt x="17964200" y="55880"/>
                      <a:pt x="17964200" y="124460"/>
                    </a:cubicBezTo>
                    <a:lnTo>
                      <a:pt x="17964200" y="917181"/>
                    </a:lnTo>
                    <a:cubicBezTo>
                      <a:pt x="17964200" y="985761"/>
                      <a:pt x="17908319" y="1041641"/>
                      <a:pt x="17839741" y="1041641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6404" y="328060"/>
              <a:ext cx="19281762" cy="514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7"/>
                </a:lnSpc>
                <a:spcBef>
                  <a:spcPct val="0"/>
                </a:spcBef>
              </a:pPr>
              <a:r>
                <a:rPr lang="en-US" sz="2405" dirty="0">
                  <a:solidFill>
                    <a:srgbClr val="000000"/>
                  </a:solidFill>
                  <a:latin typeface="DM Sans"/>
                </a:rPr>
                <a:t>How to make customers never forget </a:t>
              </a:r>
              <a:r>
                <a:rPr lang="en-US" sz="2405" dirty="0" err="1">
                  <a:solidFill>
                    <a:srgbClr val="000000"/>
                  </a:solidFill>
                  <a:latin typeface="DM Sans"/>
                </a:rPr>
                <a:t>instacart</a:t>
              </a:r>
              <a:r>
                <a:rPr lang="en-US" sz="2405" dirty="0">
                  <a:solidFill>
                    <a:srgbClr val="000000"/>
                  </a:solidFill>
                  <a:latin typeface="DM Sans"/>
                </a:rPr>
                <a:t>?</a:t>
              </a:r>
            </a:p>
          </p:txBody>
        </p:sp>
      </p:grpSp>
      <p:pic>
        <p:nvPicPr>
          <p:cNvPr id="31" name="Picture 5">
            <a:hlinkClick r:id="rId5"/>
            <a:extLst>
              <a:ext uri="{FF2B5EF4-FFF2-40B4-BE49-F238E27FC236}">
                <a16:creationId xmlns:a16="http://schemas.microsoft.com/office/drawing/2014/main" id="{E22A754B-7B3F-4EAD-8E78-1060B53C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32" name="AutoShape 8">
            <a:extLst>
              <a:ext uri="{FF2B5EF4-FFF2-40B4-BE49-F238E27FC236}">
                <a16:creationId xmlns:a16="http://schemas.microsoft.com/office/drawing/2014/main" id="{723D802F-F63F-40A0-A359-50A209962416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7494BF4-3336-42DB-BA3C-101CBCBF81B9}"/>
              </a:ext>
            </a:extLst>
          </p:cNvPr>
          <p:cNvSpPr txBox="1"/>
          <p:nvPr/>
        </p:nvSpPr>
        <p:spPr>
          <a:xfrm>
            <a:off x="1948901" y="1828075"/>
            <a:ext cx="990060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6343964"/>
            <a:ext cx="11084353" cy="314535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144000" y="8697907"/>
            <a:ext cx="1397193" cy="791412"/>
            <a:chOff x="0" y="0"/>
            <a:chExt cx="933550" cy="5287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50" cy="528791"/>
            </a:xfrm>
            <a:custGeom>
              <a:avLst/>
              <a:gdLst/>
              <a:ahLst/>
              <a:cxnLst/>
              <a:rect l="l" t="t" r="r" b="b"/>
              <a:pathLst>
                <a:path w="933550" h="528791">
                  <a:moveTo>
                    <a:pt x="809090" y="59690"/>
                  </a:moveTo>
                  <a:cubicBezTo>
                    <a:pt x="844650" y="59690"/>
                    <a:pt x="873860" y="88900"/>
                    <a:pt x="873860" y="124460"/>
                  </a:cubicBezTo>
                  <a:lnTo>
                    <a:pt x="873860" y="404331"/>
                  </a:lnTo>
                  <a:cubicBezTo>
                    <a:pt x="873860" y="439891"/>
                    <a:pt x="844650" y="469101"/>
                    <a:pt x="809090" y="469101"/>
                  </a:cubicBezTo>
                  <a:lnTo>
                    <a:pt x="124460" y="469101"/>
                  </a:lnTo>
                  <a:cubicBezTo>
                    <a:pt x="88900" y="469101"/>
                    <a:pt x="59690" y="439891"/>
                    <a:pt x="59690" y="40433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09090" y="59690"/>
                  </a:lnTo>
                  <a:moveTo>
                    <a:pt x="80909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04331"/>
                  </a:lnTo>
                  <a:cubicBezTo>
                    <a:pt x="0" y="472911"/>
                    <a:pt x="55880" y="528791"/>
                    <a:pt x="124460" y="528791"/>
                  </a:cubicBezTo>
                  <a:lnTo>
                    <a:pt x="809090" y="528791"/>
                  </a:lnTo>
                  <a:cubicBezTo>
                    <a:pt x="877670" y="528791"/>
                    <a:pt x="933550" y="472911"/>
                    <a:pt x="933550" y="404331"/>
                  </a:cubicBezTo>
                  <a:lnTo>
                    <a:pt x="933550" y="124460"/>
                  </a:lnTo>
                  <a:cubicBezTo>
                    <a:pt x="933550" y="55880"/>
                    <a:pt x="877670" y="0"/>
                    <a:pt x="809090" y="0"/>
                  </a:cubicBezTo>
                  <a:close/>
                </a:path>
              </a:pathLst>
            </a:custGeom>
            <a:solidFill>
              <a:srgbClr val="D44C3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1828075"/>
            <a:ext cx="990060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4959094"/>
            <a:ext cx="669576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We found that some product names holds "organic" in them! So we decided to analyze them.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" y="3149740"/>
            <a:ext cx="10057598" cy="63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 dirty="0">
                <a:solidFill>
                  <a:srgbClr val="000000"/>
                </a:solidFill>
                <a:latin typeface="DM Sans Bold"/>
              </a:rPr>
              <a:t>Can we modify in </a:t>
            </a:r>
            <a:r>
              <a:rPr lang="en-US" sz="3523" dirty="0" err="1">
                <a:solidFill>
                  <a:srgbClr val="000000"/>
                </a:solidFill>
                <a:latin typeface="DM Sans Bold"/>
              </a:rPr>
              <a:t>instacart's</a:t>
            </a:r>
            <a:r>
              <a:rPr lang="en-US" sz="3523" dirty="0">
                <a:solidFill>
                  <a:srgbClr val="000000"/>
                </a:solidFill>
                <a:latin typeface="DM Sans Bold"/>
              </a:rPr>
              <a:t> portfolio?</a:t>
            </a:r>
          </a:p>
        </p:txBody>
      </p:sp>
      <p:pic>
        <p:nvPicPr>
          <p:cNvPr id="12" name="Picture 5">
            <a:hlinkClick r:id="rId6"/>
            <a:extLst>
              <a:ext uri="{FF2B5EF4-FFF2-40B4-BE49-F238E27FC236}">
                <a16:creationId xmlns:a16="http://schemas.microsoft.com/office/drawing/2014/main" id="{06F99FD4-B38C-4D46-ABCD-6F229FF2E8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B2372147-401D-404F-88AC-6615B1C58654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48901" y="3958574"/>
            <a:ext cx="7474588" cy="47094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61216" y="3958574"/>
            <a:ext cx="7398084" cy="46612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3007119"/>
            <a:ext cx="10057598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Analyzing organic products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94690" y="8620775"/>
            <a:ext cx="3263022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They are few!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5507" y="8620775"/>
            <a:ext cx="6064681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They are 31% of purchases!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B6E3895-491F-4F76-A877-8D488DCEAAE3}"/>
              </a:ext>
            </a:extLst>
          </p:cNvPr>
          <p:cNvSpPr txBox="1"/>
          <p:nvPr/>
        </p:nvSpPr>
        <p:spPr>
          <a:xfrm>
            <a:off x="1948901" y="1828075"/>
            <a:ext cx="990060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  <p:pic>
        <p:nvPicPr>
          <p:cNvPr id="15" name="Picture 5">
            <a:hlinkClick r:id="rId7"/>
            <a:extLst>
              <a:ext uri="{FF2B5EF4-FFF2-40B4-BE49-F238E27FC236}">
                <a16:creationId xmlns:a16="http://schemas.microsoft.com/office/drawing/2014/main" id="{27F8ED16-E79B-4812-8089-F41D5B383B9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6" name="AutoShape 8">
            <a:extLst>
              <a:ext uri="{FF2B5EF4-FFF2-40B4-BE49-F238E27FC236}">
                <a16:creationId xmlns:a16="http://schemas.microsoft.com/office/drawing/2014/main" id="{AD475A6A-6C72-4FF6-AABB-973E9146F300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95714" y="3512555"/>
            <a:ext cx="8614474" cy="54793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901" y="3007119"/>
            <a:ext cx="10057598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Analyzing organic products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3992959"/>
            <a:ext cx="5932320" cy="263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"/>
              </a:rPr>
              <a:t>67% of organic purchases are users who previously experienced and bought these products.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7049581"/>
            <a:ext cx="5932320" cy="63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People are loving them!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3855276-E639-4942-B9A3-0F895D571EDA}"/>
              </a:ext>
            </a:extLst>
          </p:cNvPr>
          <p:cNvSpPr txBox="1"/>
          <p:nvPr/>
        </p:nvSpPr>
        <p:spPr>
          <a:xfrm>
            <a:off x="1948901" y="1828075"/>
            <a:ext cx="990060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  <p:pic>
        <p:nvPicPr>
          <p:cNvPr id="12" name="Picture 5">
            <a:hlinkClick r:id="rId6"/>
            <a:extLst>
              <a:ext uri="{FF2B5EF4-FFF2-40B4-BE49-F238E27FC236}">
                <a16:creationId xmlns:a16="http://schemas.microsoft.com/office/drawing/2014/main" id="{3D7FF44B-008B-4DF4-89C1-31DE061709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DA29FECC-86DC-46F2-BE05-8D312CDB5843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166391" y="1092927"/>
            <a:ext cx="3743797" cy="3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0" y="4457700"/>
            <a:ext cx="12808832" cy="300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907" lvl="1" indent="-373954">
              <a:lnSpc>
                <a:spcPts val="4849"/>
              </a:lnSpc>
              <a:buFont typeface="Arial"/>
              <a:buChar char="•"/>
            </a:pPr>
            <a:r>
              <a:rPr lang="en-US" sz="3464" dirty="0">
                <a:solidFill>
                  <a:srgbClr val="000000"/>
                </a:solidFill>
                <a:latin typeface="DM Sans"/>
              </a:rPr>
              <a:t>Introducing new organic products to </a:t>
            </a:r>
            <a:r>
              <a:rPr lang="en-US" sz="3464" dirty="0" err="1">
                <a:solidFill>
                  <a:srgbClr val="000000"/>
                </a:solidFill>
                <a:latin typeface="DM Sans"/>
              </a:rPr>
              <a:t>instacart’s</a:t>
            </a:r>
            <a:r>
              <a:rPr lang="en-US" sz="3464" dirty="0">
                <a:solidFill>
                  <a:srgbClr val="000000"/>
                </a:solidFill>
                <a:latin typeface="DM Sans"/>
              </a:rPr>
              <a:t> retailers portfolio. </a:t>
            </a:r>
          </a:p>
          <a:p>
            <a:pPr marL="747907" lvl="1" indent="-373954">
              <a:lnSpc>
                <a:spcPts val="4849"/>
              </a:lnSpc>
              <a:buFont typeface="Arial"/>
              <a:buChar char="•"/>
            </a:pPr>
            <a:r>
              <a:rPr lang="en-US" sz="3464" dirty="0">
                <a:solidFill>
                  <a:srgbClr val="000000"/>
                </a:solidFill>
                <a:latin typeface="DM Sans"/>
              </a:rPr>
              <a:t>Consider introducing new products in the departments that offer few product choices, but these products are highly being purchased.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761E124B-939F-4B34-A977-FE5176596F0B}"/>
              </a:ext>
            </a:extLst>
          </p:cNvPr>
          <p:cNvSpPr txBox="1"/>
          <p:nvPr/>
        </p:nvSpPr>
        <p:spPr>
          <a:xfrm>
            <a:off x="1905000" y="3149740"/>
            <a:ext cx="10057598" cy="63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 dirty="0">
                <a:solidFill>
                  <a:srgbClr val="000000"/>
                </a:solidFill>
                <a:latin typeface="DM Sans Bold"/>
              </a:rPr>
              <a:t>Can we modify in </a:t>
            </a:r>
            <a:r>
              <a:rPr lang="en-US" sz="3523" dirty="0" err="1">
                <a:solidFill>
                  <a:srgbClr val="000000"/>
                </a:solidFill>
                <a:latin typeface="DM Sans Bold"/>
              </a:rPr>
              <a:t>instacart's</a:t>
            </a:r>
            <a:r>
              <a:rPr lang="en-US" sz="3523" dirty="0">
                <a:solidFill>
                  <a:srgbClr val="000000"/>
                </a:solidFill>
                <a:latin typeface="DM Sans Bold"/>
              </a:rPr>
              <a:t> portfolio?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A622849-1B46-4AF2-AA53-9BC97211C88A}"/>
              </a:ext>
            </a:extLst>
          </p:cNvPr>
          <p:cNvSpPr txBox="1"/>
          <p:nvPr/>
        </p:nvSpPr>
        <p:spPr>
          <a:xfrm>
            <a:off x="1948901" y="1828075"/>
            <a:ext cx="990060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  <p:pic>
        <p:nvPicPr>
          <p:cNvPr id="12" name="Picture 5">
            <a:hlinkClick r:id="rId5"/>
            <a:extLst>
              <a:ext uri="{FF2B5EF4-FFF2-40B4-BE49-F238E27FC236}">
                <a16:creationId xmlns:a16="http://schemas.microsoft.com/office/drawing/2014/main" id="{6E059048-B156-4D33-95DC-DC7903F29B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9822D056-0646-4D6F-89E3-D48265BC1A9A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41547" y="3781480"/>
            <a:ext cx="8929905" cy="54768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1789515"/>
            <a:ext cx="9900607" cy="9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901" y="2863259"/>
            <a:ext cx="11822405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How to make customers never forget instacart?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4538707"/>
            <a:ext cx="468256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Most users make orders after a week from their last order.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6093679"/>
            <a:ext cx="4682561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Send reminders to users who haven’t ordered since 7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days from their last order.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98A036B9-4AAD-43D9-94C5-5CE4715EAF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3F798A7-FCC5-4A31-8F37-B93F852AB849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94877" y="4264670"/>
            <a:ext cx="8364423" cy="55072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66391" y="1092927"/>
            <a:ext cx="3743797" cy="3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3017799"/>
            <a:ext cx="11267115" cy="63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When to avoid recommending new products?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6113" y="5095875"/>
            <a:ext cx="6261906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74 % of products bought at the same day of prev order, are reorders.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69% of products bought after one week from the previous order are reorders.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0695" y="7244715"/>
            <a:ext cx="5672743" cy="8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These are good timings to recommend products that user already knows.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8901" y="3825233"/>
            <a:ext cx="6947773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535353"/>
                </a:solidFill>
                <a:latin typeface="DM Sans Italics"/>
              </a:rPr>
              <a:t>When it's most safe to recommend the user products they already know?</a:t>
            </a:r>
          </a:p>
        </p:txBody>
      </p:sp>
      <p:pic>
        <p:nvPicPr>
          <p:cNvPr id="13" name="Picture 5">
            <a:hlinkClick r:id="rId6"/>
            <a:extLst>
              <a:ext uri="{FF2B5EF4-FFF2-40B4-BE49-F238E27FC236}">
                <a16:creationId xmlns:a16="http://schemas.microsoft.com/office/drawing/2014/main" id="{34EE5653-09A3-4005-9D34-F4680662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EBC9026E-D294-4673-88FB-B0F8AF0D7DB6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63812170-9523-4B33-98E0-650B0340E3D1}"/>
              </a:ext>
            </a:extLst>
          </p:cNvPr>
          <p:cNvSpPr txBox="1"/>
          <p:nvPr/>
        </p:nvSpPr>
        <p:spPr>
          <a:xfrm>
            <a:off x="1905000" y="1789515"/>
            <a:ext cx="9900607" cy="9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7515" y="4597279"/>
            <a:ext cx="6677157" cy="2041252"/>
            <a:chOff x="0" y="0"/>
            <a:chExt cx="8902876" cy="2721670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8902876" cy="280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29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000000"/>
                  </a:solidFill>
                  <a:latin typeface="DM Sans"/>
                </a:rPr>
                <a:t>Ecommerce is a very rich problem. A lot of rich insights, and          ideas can be extracted. Also, new contributions can be added.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9538" y="810982"/>
              <a:ext cx="898954" cy="499053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599818" y="1352550"/>
            <a:ext cx="15669007" cy="1462467"/>
            <a:chOff x="0" y="0"/>
            <a:chExt cx="20892010" cy="1949956"/>
          </a:xfrm>
        </p:grpSpPr>
        <p:sp>
          <p:nvSpPr>
            <p:cNvPr id="6" name="TextBox 6"/>
            <p:cNvSpPr txBox="1"/>
            <p:nvPr/>
          </p:nvSpPr>
          <p:spPr>
            <a:xfrm>
              <a:off x="15647953" y="-47625"/>
              <a:ext cx="524405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0975"/>
              <a:ext cx="12460121" cy="1768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</a:pPr>
              <a:r>
                <a:rPr lang="en-US" sz="9600" spc="-95">
                  <a:solidFill>
                    <a:srgbClr val="000000"/>
                  </a:solidFill>
                  <a:latin typeface="DM Sans Bold"/>
                </a:rPr>
                <a:t>Motivation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92198" y="2631438"/>
            <a:ext cx="2986468" cy="298646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548717" y="3300033"/>
            <a:ext cx="43107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3344" y="3541090"/>
            <a:ext cx="8985956" cy="62154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66391" y="1092927"/>
            <a:ext cx="3743797" cy="3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2922408"/>
            <a:ext cx="11267115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 dirty="0">
                <a:solidFill>
                  <a:srgbClr val="000000"/>
                </a:solidFill>
                <a:latin typeface="DM Sans Bold"/>
              </a:rPr>
              <a:t>When to avoid recommending new products?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4284765"/>
            <a:ext cx="6261906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By more than 65%, People usually buy previously ordered products 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from 6:00AM to 8:00AM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8901" y="6380021"/>
            <a:ext cx="6086592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Recommend previously ordered products at these hours, while avoiding recommending new products at these hours.</a:t>
            </a:r>
          </a:p>
        </p:txBody>
      </p:sp>
      <p:pic>
        <p:nvPicPr>
          <p:cNvPr id="12" name="Picture 5">
            <a:hlinkClick r:id="rId6"/>
            <a:extLst>
              <a:ext uri="{FF2B5EF4-FFF2-40B4-BE49-F238E27FC236}">
                <a16:creationId xmlns:a16="http://schemas.microsoft.com/office/drawing/2014/main" id="{0A49F419-7506-4A69-BA25-A0237031BEA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AC1F6908-D8EA-45EF-9DFA-D62F179BBB53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32F2759-51D7-42B6-B462-D3BA4B3729A4}"/>
              </a:ext>
            </a:extLst>
          </p:cNvPr>
          <p:cNvSpPr txBox="1"/>
          <p:nvPr/>
        </p:nvSpPr>
        <p:spPr>
          <a:xfrm>
            <a:off x="1959137" y="1789515"/>
            <a:ext cx="9900607" cy="9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166391" y="1092927"/>
            <a:ext cx="3743797" cy="3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8901" y="3016079"/>
            <a:ext cx="11267115" cy="130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 dirty="0">
                <a:solidFill>
                  <a:srgbClr val="000000"/>
                </a:solidFill>
                <a:latin typeface="DM Sans Bold"/>
              </a:rPr>
              <a:t>Who should we avoid recommending new products?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8901" y="4838700"/>
            <a:ext cx="9563008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We found that 685 users always buy previously ordered products. starting from their 2nd order they never buy something new.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Users with </a:t>
            </a:r>
            <a:r>
              <a:rPr lang="en-US" sz="2400" dirty="0">
                <a:solidFill>
                  <a:srgbClr val="000000"/>
                </a:solidFill>
                <a:latin typeface="DM Sans Bold"/>
              </a:rPr>
              <a:t>strong behavior!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48901" y="7073343"/>
            <a:ext cx="272557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E.g. user_id 197064</a:t>
            </a:r>
          </a:p>
        </p:txBody>
      </p:sp>
      <p:pic>
        <p:nvPicPr>
          <p:cNvPr id="11" name="Picture 5">
            <a:hlinkClick r:id="rId5"/>
            <a:extLst>
              <a:ext uri="{FF2B5EF4-FFF2-40B4-BE49-F238E27FC236}">
                <a16:creationId xmlns:a16="http://schemas.microsoft.com/office/drawing/2014/main" id="{721436F3-DBD8-4697-B0CB-9A99B1B3F6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B5A59574-A2B3-4252-9FD2-3C5A8CFA2EED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0DF72B7-204C-416A-92B4-6D316AA5130B}"/>
              </a:ext>
            </a:extLst>
          </p:cNvPr>
          <p:cNvSpPr txBox="1"/>
          <p:nvPr/>
        </p:nvSpPr>
        <p:spPr>
          <a:xfrm>
            <a:off x="1959137" y="1789515"/>
            <a:ext cx="9900607" cy="9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4293" y="1594307"/>
            <a:ext cx="9916228" cy="83668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4293" y="657550"/>
            <a:ext cx="11267115" cy="63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Purchases of user_id 197064</a:t>
            </a:r>
          </a:p>
        </p:txBody>
      </p:sp>
      <p:pic>
        <p:nvPicPr>
          <p:cNvPr id="8" name="Picture 5">
            <a:hlinkClick r:id="rId6"/>
            <a:extLst>
              <a:ext uri="{FF2B5EF4-FFF2-40B4-BE49-F238E27FC236}">
                <a16:creationId xmlns:a16="http://schemas.microsoft.com/office/drawing/2014/main" id="{F9329468-F3F9-4A7B-8E85-BD03464152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763090" y="-967463"/>
            <a:ext cx="6076636" cy="4101730"/>
          </a:xfrm>
          <a:prstGeom prst="rect">
            <a:avLst/>
          </a:prstGeom>
        </p:spPr>
      </p:pic>
      <p:sp>
        <p:nvSpPr>
          <p:cNvPr id="9" name="AutoShape 8">
            <a:extLst>
              <a:ext uri="{FF2B5EF4-FFF2-40B4-BE49-F238E27FC236}">
                <a16:creationId xmlns:a16="http://schemas.microsoft.com/office/drawing/2014/main" id="{8E0B5E0A-ECF4-4F76-9C18-328E5D0AC9EB}"/>
              </a:ext>
            </a:extLst>
          </p:cNvPr>
          <p:cNvSpPr/>
          <p:nvPr/>
        </p:nvSpPr>
        <p:spPr>
          <a:xfrm rot="16200000">
            <a:off x="8298663" y="1059589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30555" y="2477150"/>
            <a:ext cx="5370853" cy="972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30812" y="2477150"/>
            <a:ext cx="3346677" cy="61560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3127" y="2477150"/>
            <a:ext cx="4791131" cy="91173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166391" y="1083402"/>
            <a:ext cx="3743797" cy="32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293" y="923925"/>
            <a:ext cx="11267115" cy="130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5"/>
              </a:lnSpc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Purchases of user_id 99753</a:t>
            </a:r>
          </a:p>
          <a:p>
            <a:pPr marL="0" lvl="0" indent="0" algn="l">
              <a:lnSpc>
                <a:spcPts val="5285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DM Sans Bold"/>
              </a:rPr>
              <a:t>100 Orders, all contian MILK?</a:t>
            </a:r>
          </a:p>
        </p:txBody>
      </p:sp>
      <p:pic>
        <p:nvPicPr>
          <p:cNvPr id="10" name="Picture 5">
            <a:hlinkClick r:id="rId9"/>
            <a:extLst>
              <a:ext uri="{FF2B5EF4-FFF2-40B4-BE49-F238E27FC236}">
                <a16:creationId xmlns:a16="http://schemas.microsoft.com/office/drawing/2014/main" id="{4D9D3C7B-F61C-4646-834C-3A2E9CE14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945582" y="-495300"/>
            <a:ext cx="6076636" cy="4101730"/>
          </a:xfrm>
          <a:prstGeom prst="rect">
            <a:avLst/>
          </a:prstGeom>
        </p:spPr>
      </p:pic>
      <p:sp>
        <p:nvSpPr>
          <p:cNvPr id="11" name="AutoShape 8">
            <a:extLst>
              <a:ext uri="{FF2B5EF4-FFF2-40B4-BE49-F238E27FC236}">
                <a16:creationId xmlns:a16="http://schemas.microsoft.com/office/drawing/2014/main" id="{49AB0397-0014-4247-AD73-30DD0DAC0ED3}"/>
              </a:ext>
            </a:extLst>
          </p:cNvPr>
          <p:cNvSpPr/>
          <p:nvPr/>
        </p:nvSpPr>
        <p:spPr>
          <a:xfrm rot="16200000">
            <a:off x="8481155" y="1531752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81895" y="3406982"/>
            <a:ext cx="9548339" cy="65088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166391" y="1092927"/>
            <a:ext cx="3743797" cy="31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>
                <a:solidFill>
                  <a:srgbClr val="000000"/>
                </a:solidFill>
                <a:latin typeface="DM Sans"/>
              </a:rPr>
              <a:t>35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5448" y="3198659"/>
            <a:ext cx="10042689" cy="164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119" dirty="0">
                <a:solidFill>
                  <a:srgbClr val="000000"/>
                </a:solidFill>
                <a:latin typeface="DM Sans Bold"/>
              </a:rPr>
              <a:t>   When it's best to recommend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new products customer never tried?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DM Sans"/>
              </a:rPr>
              <a:t>or a less frequently bought product?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8901" y="5295171"/>
            <a:ext cx="6046670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Probability of a user buying during the afternoon of the weekends is high.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Thus can target the weekends to recommend users to try new products they haven’t bought before.</a:t>
            </a:r>
          </a:p>
        </p:txBody>
      </p:sp>
      <p:pic>
        <p:nvPicPr>
          <p:cNvPr id="11" name="Picture 5">
            <a:hlinkClick r:id="rId6"/>
            <a:extLst>
              <a:ext uri="{FF2B5EF4-FFF2-40B4-BE49-F238E27FC236}">
                <a16:creationId xmlns:a16="http://schemas.microsoft.com/office/drawing/2014/main" id="{2E0965DF-F358-461F-B765-AECB63AC06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DBF4C622-BCF2-4240-9BFD-C377AA322942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19CCFB8-67F2-4E82-B5E7-31E9B53F9526}"/>
              </a:ext>
            </a:extLst>
          </p:cNvPr>
          <p:cNvSpPr txBox="1"/>
          <p:nvPr/>
        </p:nvSpPr>
        <p:spPr>
          <a:xfrm>
            <a:off x="1959137" y="1789515"/>
            <a:ext cx="9900607" cy="96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30"/>
              </a:lnSpc>
            </a:pPr>
            <a:r>
              <a:rPr lang="en-US" sz="6000" spc="-77" dirty="0">
                <a:solidFill>
                  <a:srgbClr val="000000"/>
                </a:solidFill>
                <a:latin typeface="DM Sans Bold"/>
              </a:rPr>
              <a:t>Business Questions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36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6" y="3989522"/>
            <a:ext cx="6076636" cy="606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Problem formulation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9730" y="5348731"/>
            <a:ext cx="14874669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What do we want?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We want to predict the products that will be in user's next future order.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730" y="6412923"/>
            <a:ext cx="13004959" cy="85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Forming the data: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 We take each user with his/her previously ordered products, and form each record to be a user-product pair.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731" y="8799878"/>
            <a:ext cx="9693069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Let's extract features that relate to this user-product pair.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9731" y="7729971"/>
            <a:ext cx="13807869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Then predict a Boolean, whether this user will order or not this product in his/her future order.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37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Feature Engineering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0353094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6" y="3648847"/>
            <a:ext cx="8216110" cy="8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8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DM Sans Bold"/>
              </a:rPr>
              <a:t>We wanted to extract features that strongly describe the relation between user and product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496" y="4940107"/>
            <a:ext cx="4024504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User-product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96" y="5688772"/>
            <a:ext cx="12137470" cy="1722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Remember from analysis, product placed first, has high probability of being reordered.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up_average_cart_position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: The average position in a user's cart of a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product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486144" y="5497035"/>
            <a:ext cx="3055576" cy="194172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9496" y="8923737"/>
            <a:ext cx="14511933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up_orders_since_last_order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: measures how long the user hasn't considered buying a specific product.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9496" y="7670247"/>
            <a:ext cx="14511933" cy="8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up_order_rate_since_first_time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: measures the degree a user like a product. It's the ratio by which a user will buy a product from the first moment he/she knew about it.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38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Feature Engineering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0353094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499996" y="5992749"/>
            <a:ext cx="15831622" cy="303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User features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user_orders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 count of user's orders. We can rely more on data obtained from users who purchased many orders.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user_reorder_ratio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 measures how this user is likely to buy something new!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user_average_basket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how many products user put in basket on average.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user_period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how many days since the user starts shopping at </a:t>
            </a:r>
            <a:r>
              <a:rPr lang="en-US" sz="2400" dirty="0" err="1">
                <a:solidFill>
                  <a:srgbClr val="000000"/>
                </a:solidFill>
                <a:latin typeface="DM Sans"/>
              </a:rPr>
              <a:t>instacart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user_mean_days_since_prior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how many days passed since last order.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9996" y="4548322"/>
            <a:ext cx="10533698" cy="85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up_first_order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What was the first time a user purchased a product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DM Sans"/>
              </a:rPr>
              <a:t>up_order_rate</a:t>
            </a:r>
            <a:r>
              <a:rPr lang="en-US" sz="2400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Percentage of user’s orders that include a specific product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9996" y="3803787"/>
            <a:ext cx="4977004" cy="85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User-product features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39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Feature Engineering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10353094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499996" y="3803787"/>
            <a:ext cx="3681604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Products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9996" y="5325562"/>
            <a:ext cx="10533698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prod_freq: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 Total number of orders per product.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prod_reorder_ratio: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 Ratio that this product is being reordered from all purchases.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user_prod_avg_freq: 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In average how many times a product has been purchased by the users who purchased it at least once.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3" name="Picture 3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Feature Engineering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-5400000">
              <a:off x="10353094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475536" y="4104434"/>
            <a:ext cx="10340363" cy="5434066"/>
            <a:chOff x="0" y="0"/>
            <a:chExt cx="13787151" cy="724542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3787151" cy="7245421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2083737" y="5048064"/>
              <a:ext cx="2629451" cy="488246"/>
              <a:chOff x="0" y="0"/>
              <a:chExt cx="3724607" cy="6915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24607" cy="691598"/>
              </a:xfrm>
              <a:custGeom>
                <a:avLst/>
                <a:gdLst/>
                <a:ahLst/>
                <a:cxnLst/>
                <a:rect l="l" t="t" r="r" b="b"/>
                <a:pathLst>
                  <a:path w="3724607" h="691598">
                    <a:moveTo>
                      <a:pt x="3600147" y="59690"/>
                    </a:moveTo>
                    <a:cubicBezTo>
                      <a:pt x="3635707" y="59690"/>
                      <a:pt x="3664917" y="88900"/>
                      <a:pt x="3664917" y="124460"/>
                    </a:cubicBezTo>
                    <a:lnTo>
                      <a:pt x="3664917" y="567138"/>
                    </a:lnTo>
                    <a:cubicBezTo>
                      <a:pt x="3664917" y="602698"/>
                      <a:pt x="3635707" y="631908"/>
                      <a:pt x="3600147" y="631908"/>
                    </a:cubicBezTo>
                    <a:lnTo>
                      <a:pt x="124460" y="631908"/>
                    </a:lnTo>
                    <a:cubicBezTo>
                      <a:pt x="88900" y="631908"/>
                      <a:pt x="59690" y="602698"/>
                      <a:pt x="59690" y="56713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600147" y="59690"/>
                    </a:lnTo>
                    <a:moveTo>
                      <a:pt x="360014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67138"/>
                    </a:lnTo>
                    <a:cubicBezTo>
                      <a:pt x="0" y="635718"/>
                      <a:pt x="55880" y="691598"/>
                      <a:pt x="124460" y="691598"/>
                    </a:cubicBezTo>
                    <a:lnTo>
                      <a:pt x="3600147" y="691598"/>
                    </a:lnTo>
                    <a:cubicBezTo>
                      <a:pt x="3668727" y="691598"/>
                      <a:pt x="3724607" y="635718"/>
                      <a:pt x="3724607" y="567138"/>
                    </a:cubicBezTo>
                    <a:lnTo>
                      <a:pt x="3724607" y="124460"/>
                    </a:lnTo>
                    <a:cubicBezTo>
                      <a:pt x="3724607" y="55880"/>
                      <a:pt x="3668727" y="0"/>
                      <a:pt x="3600147" y="0"/>
                    </a:cubicBezTo>
                    <a:close/>
                  </a:path>
                </a:pathLst>
              </a:custGeom>
              <a:solidFill>
                <a:srgbClr val="D44C3D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309496" y="4701786"/>
            <a:ext cx="616604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prod_avg_position: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 The position in cart mostly repeated for the product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From analysis, we already knew that prod_avg_position is not an indicator or good feature. Since we found no product that is always placed first in cart.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9496" y="3877739"/>
            <a:ext cx="616604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Product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49556" y="7200900"/>
            <a:ext cx="2986468" cy="3045699"/>
            <a:chOff x="0" y="0"/>
            <a:chExt cx="3981957" cy="40609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981957" cy="398195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7814" y="571732"/>
              <a:ext cx="3726329" cy="348919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5347610" y="86298"/>
            <a:ext cx="460726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9496" y="-144350"/>
            <a:ext cx="15669007" cy="5522365"/>
            <a:chOff x="0" y="0"/>
            <a:chExt cx="20892010" cy="7363154"/>
          </a:xfrm>
        </p:grpSpPr>
        <p:pic>
          <p:nvPicPr>
            <p:cNvPr id="7" name="Picture 7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365558" y="0"/>
              <a:ext cx="10908376" cy="736315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5647953" y="1846556"/>
              <a:ext cx="524405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84681"/>
              <a:ext cx="12460121" cy="3384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9599" spc="-95">
                  <a:solidFill>
                    <a:srgbClr val="000000"/>
                  </a:solidFill>
                  <a:latin typeface="DM Sans Bold"/>
                </a:rPr>
                <a:t>Problem</a:t>
              </a:r>
            </a:p>
            <a:p>
              <a:pPr marL="0" lvl="0" indent="0">
                <a:lnSpc>
                  <a:spcPts val="9600"/>
                </a:lnSpc>
              </a:pPr>
              <a:r>
                <a:rPr lang="en-US" sz="9600" spc="-95">
                  <a:solidFill>
                    <a:srgbClr val="000000"/>
                  </a:solidFill>
                  <a:latin typeface="DM Sans Bold"/>
                </a:rPr>
                <a:t>Definition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-5400000">
              <a:off x="6738519" y="3649827"/>
              <a:ext cx="3574792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309496" y="4652327"/>
            <a:ext cx="52051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What's instacart?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96" y="5761764"/>
            <a:ext cx="7057482" cy="266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9"/>
              </a:lnSpc>
              <a:spcBef>
                <a:spcPct val="0"/>
              </a:spcBef>
            </a:pPr>
            <a:r>
              <a:rPr lang="en-US" sz="2819">
                <a:solidFill>
                  <a:srgbClr val="000000"/>
                </a:solidFill>
                <a:latin typeface="DM Sans"/>
              </a:rPr>
              <a:t>Instacart, a grocery ordering and delivery app. After selecting products through the Instacart app, personal shoppers review your order and do the in-store shopping and delivery for you.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6" y="4269222"/>
            <a:ext cx="5777104" cy="599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Classes are imbalanced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496" y="6524626"/>
            <a:ext cx="6996304" cy="85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Train Set positive class count:  579915.0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Train Set negative class count:  5352347.0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96" y="5623561"/>
            <a:ext cx="14387704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Data is very skewed to the negative class. Class distribution: 10 negative points to 1 positive point.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56274" y="4061165"/>
            <a:ext cx="7197464" cy="518366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9496" y="4121253"/>
            <a:ext cx="8588526" cy="501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First, we've found that there's a lot of 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false negatives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DM Sans Bold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So we wanted to reduce the number of products the model say user won't predict in the future while he/she will actually does.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On the other side, it's okay to allow some false positives, when the model recommends a products the user will less likely buy in his/her next order.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We changed the threshold to maximize the recall, while keeping the precision above a certain threshold 0.3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46187" y="4812533"/>
            <a:ext cx="10340363" cy="543406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9496" y="4254634"/>
            <a:ext cx="906780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Feature importance without time features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49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75512" y="3597792"/>
            <a:ext cx="9469424" cy="635249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860509" y="7866547"/>
            <a:ext cx="4361288" cy="848283"/>
            <a:chOff x="0" y="0"/>
            <a:chExt cx="9839912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39913" cy="1913890"/>
            </a:xfrm>
            <a:custGeom>
              <a:avLst/>
              <a:gdLst/>
              <a:ahLst/>
              <a:cxnLst/>
              <a:rect l="l" t="t" r="r" b="b"/>
              <a:pathLst>
                <a:path w="9839913" h="1913890">
                  <a:moveTo>
                    <a:pt x="9715452" y="59690"/>
                  </a:moveTo>
                  <a:cubicBezTo>
                    <a:pt x="9751013" y="59690"/>
                    <a:pt x="9780222" y="88900"/>
                    <a:pt x="9780222" y="124460"/>
                  </a:cubicBezTo>
                  <a:lnTo>
                    <a:pt x="9780222" y="1789430"/>
                  </a:lnTo>
                  <a:cubicBezTo>
                    <a:pt x="9780222" y="1824990"/>
                    <a:pt x="9751013" y="1854200"/>
                    <a:pt x="9715452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715452" y="59690"/>
                  </a:lnTo>
                  <a:moveTo>
                    <a:pt x="97154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9715453" y="1913890"/>
                  </a:lnTo>
                  <a:cubicBezTo>
                    <a:pt x="9784032" y="1913890"/>
                    <a:pt x="9839913" y="1858010"/>
                    <a:pt x="9839913" y="1789430"/>
                  </a:cubicBezTo>
                  <a:lnTo>
                    <a:pt x="9839913" y="124460"/>
                  </a:lnTo>
                  <a:cubicBezTo>
                    <a:pt x="9839913" y="55880"/>
                    <a:pt x="9784032" y="0"/>
                    <a:pt x="9715452" y="0"/>
                  </a:cubicBezTo>
                  <a:close/>
                </a:path>
              </a:pathLst>
            </a:custGeom>
            <a:solidFill>
              <a:srgbClr val="D44C3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09496" y="4254634"/>
            <a:ext cx="4938904" cy="122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Performance and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08614" y="8386925"/>
            <a:ext cx="1863124" cy="1900075"/>
            <a:chOff x="0" y="0"/>
            <a:chExt cx="2484165" cy="25334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1028700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Future work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5" y="4346195"/>
            <a:ext cx="14988891" cy="4369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 panose="020B0604020202020204" charset="0"/>
              </a:rPr>
              <a:t>Can analyze specific user segment, and build model for each segment.</a:t>
            </a:r>
          </a:p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 panose="020B0604020202020204" charset="0"/>
              </a:rPr>
              <a:t>Improve the Time-dependent features we worked on.</a:t>
            </a:r>
          </a:p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 panose="020B0604020202020204" charset="0"/>
              </a:rPr>
              <a:t>Try different models, especially deep learning model, since it can make use of this huge data size. </a:t>
            </a:r>
          </a:p>
          <a:p>
            <a:pPr marL="457200" indent="-4572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DM Sans" panose="020B0604020202020204" charset="0"/>
              </a:rPr>
              <a:t>Sentiment analysis on the product names and their similarities to recommend products with high similarity to products user already buy.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46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6" y="3989522"/>
            <a:ext cx="5612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Time-dependent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496" y="5095875"/>
            <a:ext cx="13116520" cy="259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We assumed these 4 features will be of great importance: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On avg the hour the user buys this product at - The future order hour.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On avg which day of week the user buys this product at - The future order's day of week.</a:t>
            </a: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On avg the hour the product is most bought at - The future order hour.</a:t>
            </a: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On avg which day of week the product is most bought at - The future order's day of week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47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09496" y="3989522"/>
            <a:ext cx="5612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Time-dependent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496" y="5143500"/>
            <a:ext cx="10882504" cy="3031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We faced a problem calculating difference and averages between times.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Saturday takes 0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Friday takes 6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However, they are not 6 days apart! They're 1 day apart.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M Sans"/>
              </a:rPr>
              <a:t>How we would deal with there Subtraction and Averaging?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48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52800" y="7279373"/>
            <a:ext cx="10512291" cy="251341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9496" y="3989522"/>
            <a:ext cx="5612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Time-dependent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9496" y="5095875"/>
            <a:ext cx="10196704" cy="1722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We thought we could:</a:t>
            </a:r>
          </a:p>
          <a:p>
            <a:pPr marL="457200" indent="-457200">
              <a:lnSpc>
                <a:spcPts val="3359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Changed numbers to angles, since angles have a cyclic property.</a:t>
            </a:r>
          </a:p>
          <a:p>
            <a:pPr marL="457200" indent="-457200">
              <a:lnSpc>
                <a:spcPts val="3359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Then averaged the angles using the following formula:</a:t>
            </a:r>
          </a:p>
          <a:p>
            <a:pPr marL="457200" indent="-457200">
              <a:lnSpc>
                <a:spcPts val="335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Then change the average angle to the corresponding number.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494217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50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236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Predictive Analysis Model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977806" y="4773648"/>
            <a:ext cx="10332387" cy="54504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9496" y="4148173"/>
            <a:ext cx="8358227" cy="1227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Time-dependent features didn't perform well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24299" y="8534205"/>
            <a:ext cx="1646144" cy="1015197"/>
            <a:chOff x="0" y="0"/>
            <a:chExt cx="3714020" cy="22904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14020" cy="2290482"/>
            </a:xfrm>
            <a:custGeom>
              <a:avLst/>
              <a:gdLst/>
              <a:ahLst/>
              <a:cxnLst/>
              <a:rect l="l" t="t" r="r" b="b"/>
              <a:pathLst>
                <a:path w="3714020" h="2290482">
                  <a:moveTo>
                    <a:pt x="3589560" y="59690"/>
                  </a:moveTo>
                  <a:cubicBezTo>
                    <a:pt x="3625120" y="59690"/>
                    <a:pt x="3654330" y="88900"/>
                    <a:pt x="3654330" y="124460"/>
                  </a:cubicBezTo>
                  <a:lnTo>
                    <a:pt x="3654330" y="2166022"/>
                  </a:lnTo>
                  <a:cubicBezTo>
                    <a:pt x="3654330" y="2201582"/>
                    <a:pt x="3625120" y="2230792"/>
                    <a:pt x="3589560" y="2230792"/>
                  </a:cubicBezTo>
                  <a:lnTo>
                    <a:pt x="124460" y="2230792"/>
                  </a:lnTo>
                  <a:cubicBezTo>
                    <a:pt x="88900" y="2230792"/>
                    <a:pt x="59690" y="2201582"/>
                    <a:pt x="59690" y="21660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89560" y="59690"/>
                  </a:lnTo>
                  <a:moveTo>
                    <a:pt x="35895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66022"/>
                  </a:lnTo>
                  <a:cubicBezTo>
                    <a:pt x="0" y="2234602"/>
                    <a:pt x="55880" y="2290482"/>
                    <a:pt x="124460" y="2290482"/>
                  </a:cubicBezTo>
                  <a:lnTo>
                    <a:pt x="3589560" y="2290482"/>
                  </a:lnTo>
                  <a:cubicBezTo>
                    <a:pt x="3658140" y="2290482"/>
                    <a:pt x="3714020" y="2234602"/>
                    <a:pt x="3714020" y="2166022"/>
                  </a:cubicBezTo>
                  <a:lnTo>
                    <a:pt x="3714020" y="124460"/>
                  </a:lnTo>
                  <a:cubicBezTo>
                    <a:pt x="3714020" y="55880"/>
                    <a:pt x="3658140" y="0"/>
                    <a:pt x="3589560" y="0"/>
                  </a:cubicBezTo>
                  <a:close/>
                </a:path>
              </a:pathLst>
            </a:custGeom>
            <a:solidFill>
              <a:srgbClr val="D44C3D"/>
            </a:solidFill>
          </p:spPr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166391" y="1083402"/>
            <a:ext cx="3743797" cy="3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5"/>
              </a:lnSpc>
            </a:pPr>
            <a:r>
              <a:rPr lang="en-US" sz="1932" dirty="0">
                <a:solidFill>
                  <a:srgbClr val="000000"/>
                </a:solidFill>
                <a:latin typeface="DM Sans"/>
              </a:rPr>
              <a:t>49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948901" y="1092927"/>
            <a:ext cx="14961286" cy="1447923"/>
            <a:chOff x="0" y="-38100"/>
            <a:chExt cx="19948381" cy="1930564"/>
          </a:xfrm>
        </p:grpSpPr>
        <p:sp>
          <p:nvSpPr>
            <p:cNvPr id="7" name="TextBox 7"/>
            <p:cNvSpPr txBox="1"/>
            <p:nvPr/>
          </p:nvSpPr>
          <p:spPr>
            <a:xfrm>
              <a:off x="14956652" y="-38100"/>
              <a:ext cx="4991729" cy="902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endParaRPr lang="en-US" sz="1932" dirty="0">
                <a:solidFill>
                  <a:srgbClr val="000000"/>
                </a:solidFill>
                <a:latin typeface="DM Sans"/>
              </a:endParaRPr>
            </a:p>
            <a:p>
              <a:pPr algn="r">
                <a:lnSpc>
                  <a:spcPts val="2705"/>
                </a:lnSpc>
              </a:pPr>
              <a:endParaRPr lang="en-US" sz="1932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7389"/>
              <a:ext cx="13200810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endParaRPr lang="en-US" sz="7730" spc="-77" dirty="0">
                <a:solidFill>
                  <a:srgbClr val="000000"/>
                </a:solidFill>
                <a:latin typeface="DM Sans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600" y="2247900"/>
            <a:ext cx="16442871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What is it  the most coupons and offers  that have high probabilities to be bought?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DM Sans Bold"/>
              </a:rPr>
              <a:t>How to group product in offers ?</a:t>
            </a:r>
          </a:p>
        </p:txBody>
      </p:sp>
      <p:pic>
        <p:nvPicPr>
          <p:cNvPr id="14" name="Picture 13" descr="A close-up of some food&#10;&#10;Description automatically generated with low confidence">
            <a:extLst>
              <a:ext uri="{FF2B5EF4-FFF2-40B4-BE49-F238E27FC236}">
                <a16:creationId xmlns:a16="http://schemas.microsoft.com/office/drawing/2014/main" id="{049E4F01-594D-B983-83A5-64A8B9CFA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-2222"/>
          <a:stretch/>
        </p:blipFill>
        <p:spPr>
          <a:xfrm>
            <a:off x="10403375" y="3924300"/>
            <a:ext cx="5903425" cy="6034612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9A8F1DD0-88FD-1733-521D-C6B1B8A40629}"/>
              </a:ext>
            </a:extLst>
          </p:cNvPr>
          <p:cNvSpPr txBox="1"/>
          <p:nvPr/>
        </p:nvSpPr>
        <p:spPr>
          <a:xfrm>
            <a:off x="1371600" y="4886580"/>
            <a:ext cx="8338100" cy="381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6"/>
              </a:lnSpc>
              <a:spcBef>
                <a:spcPct val="0"/>
              </a:spcBef>
            </a:pPr>
            <a:r>
              <a:rPr lang="en-US" sz="3604" dirty="0">
                <a:solidFill>
                  <a:srgbClr val="000000"/>
                </a:solidFill>
                <a:latin typeface="DM Sans" panose="020B0604020202020204" charset="0"/>
              </a:rPr>
              <a:t>Managers would be interested to know if certain groups of items are consistently purchased together  for </a:t>
            </a:r>
            <a:r>
              <a:rPr lang="en-US" sz="3604" dirty="0">
                <a:solidFill>
                  <a:srgbClr val="00B050"/>
                </a:solidFill>
                <a:latin typeface="DM Sans" panose="020B0604020202020204" charset="0"/>
              </a:rPr>
              <a:t>cross-selling</a:t>
            </a:r>
            <a:r>
              <a:rPr lang="en-US" sz="3604" dirty="0">
                <a:solidFill>
                  <a:srgbClr val="000000"/>
                </a:solidFill>
                <a:latin typeface="DM Sans" panose="020B0604020202020204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DM Sans" panose="020B0604020202020204" charset="0"/>
              </a:rPr>
              <a:t>promotions</a:t>
            </a:r>
            <a:r>
              <a:rPr lang="en-US" sz="3604" dirty="0">
                <a:solidFill>
                  <a:srgbClr val="00B050"/>
                </a:solidFill>
                <a:latin typeface="DM Sans" panose="020B0604020202020204" charset="0"/>
              </a:rPr>
              <a:t>,  catalog design</a:t>
            </a:r>
            <a:r>
              <a:rPr lang="en-US" sz="3604" dirty="0">
                <a:solidFill>
                  <a:srgbClr val="000000"/>
                </a:solidFill>
                <a:latin typeface="DM Sans" panose="020B0604020202020204" charset="0"/>
              </a:rPr>
              <a:t> and to identify </a:t>
            </a:r>
            <a:r>
              <a:rPr lang="en-US" sz="3604" dirty="0">
                <a:solidFill>
                  <a:srgbClr val="00B050"/>
                </a:solidFill>
                <a:latin typeface="DM Sans" panose="020B0604020202020204" charset="0"/>
              </a:rPr>
              <a:t>customer segments </a:t>
            </a:r>
            <a:r>
              <a:rPr lang="en-US" sz="3604" dirty="0">
                <a:solidFill>
                  <a:srgbClr val="000000"/>
                </a:solidFill>
                <a:latin typeface="DM Sans" panose="020B0604020202020204" charset="0"/>
              </a:rPr>
              <a:t>based on buying patterns.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2F42521-F9F5-03E9-3B82-64192B861118}"/>
              </a:ext>
            </a:extLst>
          </p:cNvPr>
          <p:cNvGrpSpPr/>
          <p:nvPr/>
        </p:nvGrpSpPr>
        <p:grpSpPr>
          <a:xfrm>
            <a:off x="1371601" y="-313922"/>
            <a:ext cx="13792200" cy="3095222"/>
            <a:chOff x="91090" y="388541"/>
            <a:chExt cx="19894102" cy="5468973"/>
          </a:xfrm>
        </p:grpSpPr>
        <p:pic>
          <p:nvPicPr>
            <p:cNvPr id="17" name="Picture 6">
              <a:hlinkClick r:id="rId6"/>
              <a:extLst>
                <a:ext uri="{FF2B5EF4-FFF2-40B4-BE49-F238E27FC236}">
                  <a16:creationId xmlns:a16="http://schemas.microsoft.com/office/drawing/2014/main" id="{F2717004-6865-4830-1480-31F752B15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883009" y="388541"/>
              <a:ext cx="8102183" cy="5468973"/>
            </a:xfrm>
            <a:prstGeom prst="rect">
              <a:avLst/>
            </a:prstGeom>
          </p:spPr>
        </p:pic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4B2466EC-1E6B-C6E2-A787-9879525273D4}"/>
                </a:ext>
              </a:extLst>
            </p:cNvPr>
            <p:cNvSpPr txBox="1"/>
            <p:nvPr/>
          </p:nvSpPr>
          <p:spPr>
            <a:xfrm>
              <a:off x="91090" y="2098852"/>
              <a:ext cx="11574118" cy="13391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7200" spc="-77" dirty="0">
                  <a:solidFill>
                    <a:srgbClr val="000000"/>
                  </a:solidFill>
                  <a:latin typeface="DM Sans Bold"/>
                </a:rPr>
                <a:t>Another Question</a:t>
              </a:r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75DB5A98-5D61-E258-804D-D77D7E7CA0C9}"/>
                </a:ext>
              </a:extLst>
            </p:cNvPr>
            <p:cNvSpPr/>
            <p:nvPr/>
          </p:nvSpPr>
          <p:spPr>
            <a:xfrm rot="16200000">
              <a:off x="10872406" y="3078479"/>
              <a:ext cx="1518919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58623"/>
          <a:stretch>
            <a:fillRect/>
          </a:stretch>
        </p:blipFill>
        <p:spPr>
          <a:xfrm>
            <a:off x="2861856" y="3333645"/>
            <a:ext cx="12882504" cy="31526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4205"/>
          <a:stretch>
            <a:fillRect/>
          </a:stretch>
        </p:blipFill>
        <p:spPr>
          <a:xfrm>
            <a:off x="2861856" y="6905438"/>
            <a:ext cx="12882504" cy="27218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09496" y="218878"/>
            <a:ext cx="15669007" cy="4101730"/>
            <a:chOff x="0" y="0"/>
            <a:chExt cx="20892010" cy="5468973"/>
          </a:xfrm>
        </p:grpSpPr>
        <p:pic>
          <p:nvPicPr>
            <p:cNvPr id="5" name="Picture 5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>
                  <a:solidFill>
                    <a:srgbClr val="000000"/>
                  </a:solidFill>
                  <a:latin typeface="DM Sans Bold"/>
                </a:rPr>
                <a:t>Problem Definition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700173" y="-419100"/>
            <a:ext cx="15278330" cy="4101730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50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881CF7-4C95-075D-0C06-F89C3F3BDA4A}"/>
              </a:ext>
            </a:extLst>
          </p:cNvPr>
          <p:cNvSpPr txBox="1"/>
          <p:nvPr/>
        </p:nvSpPr>
        <p:spPr>
          <a:xfrm>
            <a:off x="1700173" y="4085153"/>
            <a:ext cx="1527832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000000"/>
                </a:solidFill>
                <a:latin typeface="DM Sans Bold"/>
              </a:rPr>
              <a:t>Association rule finds interesting association or correlation relationships among  </a:t>
            </a:r>
            <a:r>
              <a:rPr lang="en-US" sz="3600" b="1" i="0" dirty="0">
                <a:solidFill>
                  <a:srgbClr val="202124"/>
                </a:solidFill>
                <a:effectLst/>
                <a:latin typeface="Helvetica Neue"/>
              </a:rPr>
              <a:t>set of data items ( products ) </a:t>
            </a:r>
          </a:p>
          <a:p>
            <a:r>
              <a:rPr lang="en-US" sz="3600" b="1" i="0" dirty="0">
                <a:solidFill>
                  <a:srgbClr val="202124"/>
                </a:solidFill>
                <a:effectLst/>
                <a:latin typeface="Helvetica Neue"/>
              </a:rPr>
              <a:t>which is used for decision-making processes</a:t>
            </a:r>
            <a:r>
              <a:rPr lang="en-US" sz="3500" b="1" i="0" dirty="0">
                <a:solidFill>
                  <a:srgbClr val="000000"/>
                </a:solidFill>
                <a:effectLst/>
                <a:latin typeface="DM Sans Bold"/>
              </a:rPr>
              <a:t>.</a:t>
            </a:r>
          </a:p>
          <a:p>
            <a:endParaRPr lang="en-US" sz="3500" b="1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9AA6ACF-7FAD-3B94-6AA1-624DCCC1E568}"/>
              </a:ext>
            </a:extLst>
          </p:cNvPr>
          <p:cNvGrpSpPr/>
          <p:nvPr/>
        </p:nvGrpSpPr>
        <p:grpSpPr>
          <a:xfrm>
            <a:off x="16046933" y="8115300"/>
            <a:ext cx="1863124" cy="1900075"/>
            <a:chOff x="0" y="0"/>
            <a:chExt cx="2484165" cy="2533433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361ADA3C-0C98-3A8D-31E4-B2F8C91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A689BDFD-3F18-93AC-E2E2-312FE4D0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37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700173" y="-634630"/>
            <a:ext cx="15278330" cy="4101730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51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C3475B-5E55-0860-A084-E6AE7E93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27036" r="7798" b="8393"/>
          <a:stretch/>
        </p:blipFill>
        <p:spPr>
          <a:xfrm>
            <a:off x="1172153" y="2244656"/>
            <a:ext cx="16309534" cy="78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37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676400" y="-825646"/>
            <a:ext cx="15302103" cy="3189513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4" y="1362251"/>
              <a:ext cx="5244056" cy="73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52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963DC08C-3E8E-86B9-C456-6BCE6842B8D4}"/>
              </a:ext>
            </a:extLst>
          </p:cNvPr>
          <p:cNvGrpSpPr/>
          <p:nvPr/>
        </p:nvGrpSpPr>
        <p:grpSpPr>
          <a:xfrm>
            <a:off x="16383000" y="8115300"/>
            <a:ext cx="1863124" cy="1900075"/>
            <a:chOff x="0" y="0"/>
            <a:chExt cx="2484165" cy="2533433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10C1199-C2A2-BBCF-1C72-5526CA05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8A5A6BA-17D5-CFDF-3A65-6EC26E2E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401F3F-6F20-E30B-0BEB-A906DAEC50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28518" r="7160" b="8518"/>
          <a:stretch/>
        </p:blipFill>
        <p:spPr>
          <a:xfrm>
            <a:off x="101679" y="2840267"/>
            <a:ext cx="16053704" cy="7346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C8B8D6-E141-5D5E-38DC-16FAB796385A}"/>
              </a:ext>
            </a:extLst>
          </p:cNvPr>
          <p:cNvSpPr txBox="1"/>
          <p:nvPr/>
        </p:nvSpPr>
        <p:spPr>
          <a:xfrm>
            <a:off x="877061" y="1869823"/>
            <a:ext cx="152783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000000"/>
                </a:solidFill>
                <a:latin typeface="DM Sans Bold"/>
              </a:rPr>
              <a:t>Antecedent is  banana</a:t>
            </a:r>
            <a:endParaRPr lang="en-US" sz="3500" b="1" i="0" dirty="0">
              <a:solidFill>
                <a:srgbClr val="000000"/>
              </a:solidFill>
              <a:effectLst/>
              <a:latin typeface="DM Sans Bold"/>
            </a:endParaRPr>
          </a:p>
          <a:p>
            <a:endParaRPr lang="en-US" sz="3500" b="1" dirty="0">
              <a:solidFill>
                <a:srgbClr val="000000"/>
              </a:solidFill>
              <a:latin typeface="DM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60854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700165" y="-1117296"/>
            <a:ext cx="15278330" cy="4101730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53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963DC08C-3E8E-86B9-C456-6BCE6842B8D4}"/>
              </a:ext>
            </a:extLst>
          </p:cNvPr>
          <p:cNvGrpSpPr/>
          <p:nvPr/>
        </p:nvGrpSpPr>
        <p:grpSpPr>
          <a:xfrm>
            <a:off x="16577276" y="8115300"/>
            <a:ext cx="1863124" cy="1900075"/>
            <a:chOff x="0" y="0"/>
            <a:chExt cx="2484165" cy="2533433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10C1199-C2A2-BBCF-1C72-5526CA05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8A5A6BA-17D5-CFDF-3A65-6EC26E2E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4A6746-2FA9-A644-A45F-1B56F7E9B0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24074" r="5833" b="11079"/>
          <a:stretch/>
        </p:blipFill>
        <p:spPr>
          <a:xfrm>
            <a:off x="101679" y="2421999"/>
            <a:ext cx="16464071" cy="76260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D1C133-EA95-3D99-C77B-5998510CC441}"/>
              </a:ext>
            </a:extLst>
          </p:cNvPr>
          <p:cNvSpPr txBox="1"/>
          <p:nvPr/>
        </p:nvSpPr>
        <p:spPr>
          <a:xfrm>
            <a:off x="685800" y="1623247"/>
            <a:ext cx="19507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DM Sans Bold"/>
              </a:rPr>
              <a:t>Antecedents are item set of 2 product :{ 'Bag of Organic Bananas’ , 'Organic Hass Avocado’ }</a:t>
            </a:r>
            <a:endParaRPr lang="en-US" sz="3000" b="1" dirty="0">
              <a:solidFill>
                <a:srgbClr val="000000"/>
              </a:solidFill>
              <a:latin typeface="DM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87750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700173" y="494217"/>
            <a:ext cx="15278330" cy="4101730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54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963DC08C-3E8E-86B9-C456-6BCE6842B8D4}"/>
              </a:ext>
            </a:extLst>
          </p:cNvPr>
          <p:cNvGrpSpPr/>
          <p:nvPr/>
        </p:nvGrpSpPr>
        <p:grpSpPr>
          <a:xfrm>
            <a:off x="16383000" y="8115300"/>
            <a:ext cx="1863124" cy="1900075"/>
            <a:chOff x="0" y="0"/>
            <a:chExt cx="2484165" cy="2533433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10C1199-C2A2-BBCF-1C72-5526CA05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8A5A6BA-17D5-CFDF-3A65-6EC26E2E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DDC66-16B1-9061-8FCE-4A94427222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4677" r="7917" b="18511"/>
          <a:stretch/>
        </p:blipFill>
        <p:spPr>
          <a:xfrm>
            <a:off x="81307" y="5156066"/>
            <a:ext cx="16217082" cy="4219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A51D1-C0DE-C795-376C-4998ED6B4D37}"/>
              </a:ext>
            </a:extLst>
          </p:cNvPr>
          <p:cNvSpPr txBox="1"/>
          <p:nvPr/>
        </p:nvSpPr>
        <p:spPr>
          <a:xfrm>
            <a:off x="1727387" y="3863961"/>
            <a:ext cx="1004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DM Sans Bold"/>
              </a:rPr>
              <a:t>The Maximum lift Rules</a:t>
            </a:r>
          </a:p>
        </p:txBody>
      </p:sp>
    </p:spTree>
    <p:extLst>
      <p:ext uri="{BB962C8B-B14F-4D97-AF65-F5344CB8AC3E}">
        <p14:creationId xmlns:p14="http://schemas.microsoft.com/office/powerpoint/2010/main" val="3133515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700173" y="494217"/>
            <a:ext cx="15278330" cy="4101730"/>
            <a:chOff x="520903" y="0"/>
            <a:chExt cx="20371107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55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520903" y="2098852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963DC08C-3E8E-86B9-C456-6BCE6842B8D4}"/>
              </a:ext>
            </a:extLst>
          </p:cNvPr>
          <p:cNvGrpSpPr/>
          <p:nvPr/>
        </p:nvGrpSpPr>
        <p:grpSpPr>
          <a:xfrm>
            <a:off x="16383000" y="8115300"/>
            <a:ext cx="1863124" cy="1900075"/>
            <a:chOff x="0" y="0"/>
            <a:chExt cx="2484165" cy="2533433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B10C1199-C2A2-BBCF-1C72-5526CA05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88A5A6BA-17D5-CFDF-3A65-6EC26E2E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pic>
        <p:nvPicPr>
          <p:cNvPr id="8" name="Picture 7" descr="Text, email&#10;&#10;Description automatically generated">
            <a:extLst>
              <a:ext uri="{FF2B5EF4-FFF2-40B4-BE49-F238E27FC236}">
                <a16:creationId xmlns:a16="http://schemas.microsoft.com/office/drawing/2014/main" id="{EDEE46E5-DDBC-50DC-984C-AC656639D4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44555" r="21299" b="26297"/>
          <a:stretch/>
        </p:blipFill>
        <p:spPr>
          <a:xfrm>
            <a:off x="16329" y="5098852"/>
            <a:ext cx="16138071" cy="4181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906AD-A7DA-9758-79C8-BFF59B69E73A}"/>
              </a:ext>
            </a:extLst>
          </p:cNvPr>
          <p:cNvSpPr txBox="1"/>
          <p:nvPr/>
        </p:nvSpPr>
        <p:spPr>
          <a:xfrm>
            <a:off x="1727387" y="3863961"/>
            <a:ext cx="1004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DM Sans Bold"/>
              </a:rPr>
              <a:t>The Maximum Leverage Rules</a:t>
            </a:r>
          </a:p>
        </p:txBody>
      </p:sp>
    </p:spTree>
    <p:extLst>
      <p:ext uri="{BB962C8B-B14F-4D97-AF65-F5344CB8AC3E}">
        <p14:creationId xmlns:p14="http://schemas.microsoft.com/office/powerpoint/2010/main" val="2943265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600200" y="571500"/>
            <a:ext cx="14318551" cy="4101730"/>
            <a:chOff x="2826006" y="0"/>
            <a:chExt cx="18066004" cy="5468973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56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2826006" y="2162097"/>
              <a:ext cx="11144303" cy="118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Deployment</a:t>
              </a: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BEA6475-BEF9-0866-BEA2-6B2CA1AE0666}"/>
              </a:ext>
            </a:extLst>
          </p:cNvPr>
          <p:cNvSpPr txBox="1"/>
          <p:nvPr/>
        </p:nvSpPr>
        <p:spPr>
          <a:xfrm>
            <a:off x="2019078" y="4085153"/>
            <a:ext cx="15278322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>
                <a:solidFill>
                  <a:srgbClr val="000000"/>
                </a:solidFill>
                <a:latin typeface="DM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dashboard    </a:t>
            </a:r>
            <a:r>
              <a:rPr lang="en-US" sz="4400" dirty="0">
                <a:solidFill>
                  <a:srgbClr val="000000"/>
                </a:solidFill>
                <a:latin typeface="DM Sans Bold"/>
                <a:sym typeface="Wingdings" panose="05000000000000000000" pitchFamily="2" charset="2"/>
              </a:rPr>
              <a:t>  Insights deployment</a:t>
            </a:r>
          </a:p>
          <a:p>
            <a:pPr>
              <a:lnSpc>
                <a:spcPct val="200000"/>
              </a:lnSpc>
            </a:pPr>
            <a:r>
              <a:rPr lang="en-US" sz="4400" b="1" i="0" dirty="0">
                <a:solidFill>
                  <a:srgbClr val="000000"/>
                </a:solidFill>
                <a:effectLst/>
                <a:latin typeface="DM Sans Bold"/>
                <a:sym typeface="Wingdings" panose="05000000000000000000" pitchFamily="2" charset="2"/>
              </a:rPr>
              <a:t>Website                             Models </a:t>
            </a:r>
            <a:r>
              <a:rPr lang="en-US" sz="4400" dirty="0">
                <a:solidFill>
                  <a:srgbClr val="000000"/>
                </a:solidFill>
                <a:latin typeface="DM Sans Bold"/>
                <a:sym typeface="Wingdings" panose="05000000000000000000" pitchFamily="2" charset="2"/>
              </a:rPr>
              <a:t>deployment</a:t>
            </a:r>
            <a:endParaRPr lang="en-US" sz="4400" b="1" i="0" dirty="0">
              <a:solidFill>
                <a:srgbClr val="000000"/>
              </a:solidFill>
              <a:effectLst/>
              <a:latin typeface="DM Sans Bold"/>
            </a:endParaRPr>
          </a:p>
          <a:p>
            <a:endParaRPr lang="en-US" sz="3500" b="1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7A1D29E8-BDA0-1413-0200-6D3D84F6C3B9}"/>
              </a:ext>
            </a:extLst>
          </p:cNvPr>
          <p:cNvGrpSpPr/>
          <p:nvPr/>
        </p:nvGrpSpPr>
        <p:grpSpPr>
          <a:xfrm>
            <a:off x="16078200" y="7962900"/>
            <a:ext cx="1863124" cy="1900075"/>
            <a:chOff x="0" y="0"/>
            <a:chExt cx="2484165" cy="2533433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208A5A80-796D-8B52-A4BB-28F8AB7E6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68E97E3-D37D-FC6F-806E-6D3D9D17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043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1D16EC1-DB17-C914-5104-0E950E9E20E3}"/>
              </a:ext>
            </a:extLst>
          </p:cNvPr>
          <p:cNvGrpSpPr/>
          <p:nvPr/>
        </p:nvGrpSpPr>
        <p:grpSpPr>
          <a:xfrm>
            <a:off x="1983821" y="800100"/>
            <a:ext cx="15607378" cy="4150716"/>
            <a:chOff x="1199867" y="-406400"/>
            <a:chExt cx="19692143" cy="5534288"/>
          </a:xfrm>
        </p:grpSpPr>
        <p:pic>
          <p:nvPicPr>
            <p:cNvPr id="3" name="Picture 6">
              <a:hlinkClick r:id="rId2"/>
              <a:extLst>
                <a:ext uri="{FF2B5EF4-FFF2-40B4-BE49-F238E27FC236}">
                  <a16:creationId xmlns:a16="http://schemas.microsoft.com/office/drawing/2014/main" id="{E47DA7A9-BCCB-5ABD-1BEC-B15A1010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883010" y="-406400"/>
              <a:ext cx="8102182" cy="5534288"/>
            </a:xfrm>
            <a:prstGeom prst="rect">
              <a:avLst/>
            </a:prstGeom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DE0B4A5-BC28-56EB-41D4-B2975D04C4B7}"/>
                </a:ext>
              </a:extLst>
            </p:cNvPr>
            <p:cNvSpPr txBox="1"/>
            <p:nvPr/>
          </p:nvSpPr>
          <p:spPr>
            <a:xfrm>
              <a:off x="15647953" y="1362252"/>
              <a:ext cx="5244057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57</a:t>
              </a:r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C4DD8E59-9E7E-AF36-03DB-8DC5E75BB068}"/>
                </a:ext>
              </a:extLst>
            </p:cNvPr>
            <p:cNvSpPr txBox="1"/>
            <p:nvPr/>
          </p:nvSpPr>
          <p:spPr>
            <a:xfrm>
              <a:off x="1199867" y="1219200"/>
              <a:ext cx="11144303" cy="3477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Association Rules Future work </a:t>
              </a:r>
            </a:p>
            <a:p>
              <a:pPr marL="0" lvl="0" indent="0">
                <a:lnSpc>
                  <a:spcPts val="6700"/>
                </a:lnSpc>
              </a:pPr>
              <a:endParaRPr lang="en-US" sz="6700" spc="-67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C99197FA-443A-2617-4D9A-4963D58B636D}"/>
                </a:ext>
              </a:extLst>
            </p:cNvPr>
            <p:cNvSpPr/>
            <p:nvPr/>
          </p:nvSpPr>
          <p:spPr>
            <a:xfrm rot="16200000">
              <a:off x="9962892" y="2330776"/>
              <a:ext cx="2242996" cy="19841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BEA6475-BEF9-0866-BEA2-6B2CA1AE0666}"/>
              </a:ext>
            </a:extLst>
          </p:cNvPr>
          <p:cNvSpPr txBox="1"/>
          <p:nvPr/>
        </p:nvSpPr>
        <p:spPr>
          <a:xfrm>
            <a:off x="1983821" y="4908150"/>
            <a:ext cx="1527832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rgbClr val="000000"/>
                </a:solidFill>
                <a:latin typeface="DM Sans Bold"/>
              </a:rPr>
              <a:t>Deploy the functions we developed that provide many rules’ filtering options, so that next researchers can use them to filter rules based on their business needs, and different research directions.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7A1D29E8-BDA0-1413-0200-6D3D84F6C3B9}"/>
              </a:ext>
            </a:extLst>
          </p:cNvPr>
          <p:cNvGrpSpPr/>
          <p:nvPr/>
        </p:nvGrpSpPr>
        <p:grpSpPr>
          <a:xfrm>
            <a:off x="16078200" y="7962900"/>
            <a:ext cx="1863124" cy="1900075"/>
            <a:chOff x="0" y="0"/>
            <a:chExt cx="2484165" cy="2533433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208A5A80-796D-8B52-A4BB-28F8AB7E6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68E97E3-D37D-FC6F-806E-6D3D9D17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281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08614" y="8386925"/>
            <a:ext cx="1863124" cy="1900075"/>
            <a:chOff x="0" y="0"/>
            <a:chExt cx="2484165" cy="25334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883715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2" y="1362252"/>
              <a:ext cx="5244058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2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Conclusion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36792" y="4714397"/>
            <a:ext cx="13750807" cy="89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User shopping experience can be much enhanced if considered applying user-centric recommenders and associations.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241A8-F954-415E-B19C-A381CC0CAA54}"/>
              </a:ext>
            </a:extLst>
          </p:cNvPr>
          <p:cNvSpPr txBox="1"/>
          <p:nvPr/>
        </p:nvSpPr>
        <p:spPr>
          <a:xfrm>
            <a:off x="1336792" y="6664051"/>
            <a:ext cx="15278322" cy="551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From analysis, recommendation can differ according to time.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08614" y="8386925"/>
            <a:ext cx="1863124" cy="1900075"/>
            <a:chOff x="0" y="0"/>
            <a:chExt cx="2484165" cy="25334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09496" y="2390263"/>
            <a:ext cx="15669007" cy="4101730"/>
            <a:chOff x="0" y="0"/>
            <a:chExt cx="20892010" cy="5468973"/>
          </a:xfrm>
        </p:grpSpPr>
        <p:pic>
          <p:nvPicPr>
            <p:cNvPr id="6" name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883010" y="0"/>
              <a:ext cx="8102182" cy="546897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5647952" y="1362252"/>
              <a:ext cx="5244058" cy="57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DM Sans"/>
                </a:rPr>
                <a:t>59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8852"/>
              <a:ext cx="11144303" cy="1171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700"/>
                </a:lnSpc>
              </a:pP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Thank you</a:t>
              </a:r>
              <a:r>
                <a:rPr lang="ar-EG" sz="6700" spc="-67" dirty="0">
                  <a:solidFill>
                    <a:srgbClr val="000000"/>
                  </a:solidFill>
                  <a:latin typeface="DM Sans Bold"/>
                </a:rPr>
                <a:t> </a:t>
              </a:r>
              <a:r>
                <a:rPr lang="en-US" sz="6700" spc="-67" dirty="0">
                  <a:solidFill>
                    <a:srgbClr val="000000"/>
                  </a:solidFill>
                  <a:latin typeface="DM Sans Bold"/>
                </a:rPr>
                <a:t>&lt;3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9930440" y="2702736"/>
              <a:ext cx="1518918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99C2FB-E6D0-4855-A788-77F4F918F201}"/>
              </a:ext>
            </a:extLst>
          </p:cNvPr>
          <p:cNvSpPr txBox="1"/>
          <p:nvPr/>
        </p:nvSpPr>
        <p:spPr>
          <a:xfrm>
            <a:off x="1309496" y="4951128"/>
            <a:ext cx="9232710" cy="82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6700"/>
              </a:lnSpc>
            </a:pPr>
            <a:r>
              <a:rPr lang="en-US" sz="2500" spc="-67" dirty="0">
                <a:solidFill>
                  <a:srgbClr val="000000"/>
                </a:solidFill>
                <a:latin typeface="DM Sans Bold"/>
              </a:rPr>
              <a:t>Special thanks to Dr. </a:t>
            </a:r>
            <a:r>
              <a:rPr lang="en-US" sz="2500" spc="-67" dirty="0" err="1">
                <a:solidFill>
                  <a:srgbClr val="000000"/>
                </a:solidFill>
                <a:latin typeface="DM Sans Bold"/>
              </a:rPr>
              <a:t>Doaa</a:t>
            </a:r>
            <a:r>
              <a:rPr lang="en-US" sz="2500" spc="-67" dirty="0">
                <a:solidFill>
                  <a:srgbClr val="000000"/>
                </a:solidFill>
                <a:latin typeface="DM Sans Bold"/>
              </a:rPr>
              <a:t> for this great challenge!</a:t>
            </a:r>
          </a:p>
        </p:txBody>
      </p:sp>
    </p:spTree>
    <p:extLst>
      <p:ext uri="{BB962C8B-B14F-4D97-AF65-F5344CB8AC3E}">
        <p14:creationId xmlns:p14="http://schemas.microsoft.com/office/powerpoint/2010/main" val="380405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08614" y="8386925"/>
            <a:ext cx="1863124" cy="1900075"/>
            <a:chOff x="0" y="0"/>
            <a:chExt cx="2484165" cy="25334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484165" cy="248416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9737" y="356678"/>
              <a:ext cx="2324690" cy="2176755"/>
            </a:xfrm>
            <a:prstGeom prst="rect">
              <a:avLst/>
            </a:prstGeom>
          </p:spPr>
        </p:pic>
      </p:grpSp>
      <p:pic>
        <p:nvPicPr>
          <p:cNvPr id="5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4" y="218878"/>
            <a:ext cx="6076636" cy="410173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45461" y="1228661"/>
            <a:ext cx="3933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9496" y="1823973"/>
            <a:ext cx="8358227" cy="89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00"/>
              </a:lnSpc>
            </a:pPr>
            <a:r>
              <a:rPr lang="en-US" sz="6700" spc="-67" dirty="0">
                <a:solidFill>
                  <a:srgbClr val="000000"/>
                </a:solidFill>
                <a:latin typeface="DM Sans Bold"/>
              </a:rPr>
              <a:t>Problem Definition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8757326" y="2245930"/>
            <a:ext cx="11391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456610" y="4672965"/>
            <a:ext cx="8802690" cy="246069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09496" y="3602355"/>
            <a:ext cx="5532090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DM Sans"/>
              </a:rPr>
              <a:t>At 2017, they Open Sourced for the first time 3 Millions instacart orders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496" y="5827112"/>
            <a:ext cx="6388427" cy="255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DM Sans"/>
              </a:rPr>
              <a:t>They hosted a competition to use this anonymized data on customer orders over time to predict: </a:t>
            </a:r>
            <a:r>
              <a:rPr lang="en-US" sz="2767">
                <a:solidFill>
                  <a:srgbClr val="000000"/>
                </a:solidFill>
                <a:latin typeface="DM Sans Bold"/>
              </a:rPr>
              <a:t>which previously purchased products will be in a user’s next order?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818" y="98204"/>
            <a:ext cx="17760796" cy="2558923"/>
            <a:chOff x="0" y="-1672461"/>
            <a:chExt cx="23681062" cy="3411897"/>
          </a:xfrm>
        </p:grpSpPr>
        <p:sp>
          <p:nvSpPr>
            <p:cNvPr id="3" name="TextBox 3"/>
            <p:cNvSpPr txBox="1"/>
            <p:nvPr/>
          </p:nvSpPr>
          <p:spPr>
            <a:xfrm>
              <a:off x="17736931" y="-1672461"/>
              <a:ext cx="594413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975"/>
              <a:ext cx="14123528" cy="155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</a:pPr>
              <a:r>
                <a:rPr lang="en-US" sz="6700" spc="-95" dirty="0">
                  <a:solidFill>
                    <a:srgbClr val="000000"/>
                  </a:solidFill>
                  <a:latin typeface="DM Sans Bold"/>
                </a:rPr>
                <a:t>Literature Review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61886" y="8195438"/>
            <a:ext cx="913119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Paper Link: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SESUG Paper 252-2019 | Market Basket Analysis on Instacart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Aravind Dhanabal,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Oklahoma State University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9818" y="3614529"/>
            <a:ext cx="9285498" cy="100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DM Sans"/>
              </a:rPr>
              <a:t>We searched and investigated a paper and many kaggle notebooks. Contributors mainly worked on: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561886" y="5436790"/>
            <a:ext cx="15164228" cy="1927519"/>
            <a:chOff x="0" y="0"/>
            <a:chExt cx="20218971" cy="2570025"/>
          </a:xfrm>
        </p:grpSpPr>
        <p:grpSp>
          <p:nvGrpSpPr>
            <p:cNvPr id="11" name="Group 11"/>
            <p:cNvGrpSpPr/>
            <p:nvPr/>
          </p:nvGrpSpPr>
          <p:grpSpPr>
            <a:xfrm>
              <a:off x="13969666" y="0"/>
              <a:ext cx="6249305" cy="2553019"/>
              <a:chOff x="0" y="0"/>
              <a:chExt cx="5420212" cy="221431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420212" cy="2214311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2214311">
                    <a:moveTo>
                      <a:pt x="5295752" y="2214311"/>
                    </a:moveTo>
                    <a:lnTo>
                      <a:pt x="124460" y="2214311"/>
                    </a:lnTo>
                    <a:cubicBezTo>
                      <a:pt x="55880" y="2214311"/>
                      <a:pt x="0" y="2158431"/>
                      <a:pt x="0" y="20898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2089851"/>
                    </a:lnTo>
                    <a:cubicBezTo>
                      <a:pt x="5420212" y="2158431"/>
                      <a:pt x="5364332" y="2214311"/>
                      <a:pt x="5295752" y="2214311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6249305" cy="2570025"/>
              <a:chOff x="0" y="0"/>
              <a:chExt cx="5420212" cy="222906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420212" cy="2229061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2229061">
                    <a:moveTo>
                      <a:pt x="5295752" y="2229060"/>
                    </a:moveTo>
                    <a:lnTo>
                      <a:pt x="124460" y="2229060"/>
                    </a:lnTo>
                    <a:cubicBezTo>
                      <a:pt x="55880" y="2229060"/>
                      <a:pt x="0" y="2173181"/>
                      <a:pt x="0" y="210460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2104601"/>
                    </a:lnTo>
                    <a:cubicBezTo>
                      <a:pt x="5420212" y="2173181"/>
                      <a:pt x="5364332" y="2229061"/>
                      <a:pt x="5295752" y="2229061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985905" y="0"/>
              <a:ext cx="6249305" cy="2553019"/>
              <a:chOff x="0" y="0"/>
              <a:chExt cx="5420212" cy="22143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20212" cy="2214311"/>
              </a:xfrm>
              <a:custGeom>
                <a:avLst/>
                <a:gdLst/>
                <a:ahLst/>
                <a:cxnLst/>
                <a:rect l="l" t="t" r="r" b="b"/>
                <a:pathLst>
                  <a:path w="5420212" h="2214311">
                    <a:moveTo>
                      <a:pt x="5295752" y="2214311"/>
                    </a:moveTo>
                    <a:lnTo>
                      <a:pt x="124460" y="2214311"/>
                    </a:lnTo>
                    <a:cubicBezTo>
                      <a:pt x="55880" y="2214311"/>
                      <a:pt x="0" y="2158431"/>
                      <a:pt x="0" y="20898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5752" y="0"/>
                    </a:lnTo>
                    <a:cubicBezTo>
                      <a:pt x="5364332" y="0"/>
                      <a:pt x="5420212" y="55880"/>
                      <a:pt x="5420212" y="124460"/>
                    </a:cubicBezTo>
                    <a:lnTo>
                      <a:pt x="5420212" y="2089851"/>
                    </a:lnTo>
                    <a:cubicBezTo>
                      <a:pt x="5420212" y="2158431"/>
                      <a:pt x="5364332" y="2214311"/>
                      <a:pt x="5295752" y="2214311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4454158" y="760577"/>
              <a:ext cx="5280322" cy="1060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1">
                  <a:solidFill>
                    <a:srgbClr val="FFFFFF"/>
                  </a:solidFill>
                  <a:latin typeface="DM Sans Bold"/>
                </a:rPr>
                <a:t>Association Rules</a:t>
              </a:r>
            </a:p>
            <a:p>
              <a:pPr algn="ctr">
                <a:lnSpc>
                  <a:spcPts val="3093"/>
                </a:lnSpc>
              </a:pPr>
              <a:r>
                <a:rPr lang="en-US" sz="2811">
                  <a:solidFill>
                    <a:srgbClr val="FFFFFF"/>
                  </a:solidFill>
                  <a:latin typeface="DM Sans Bold"/>
                </a:rPr>
                <a:t>between products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4492" y="769080"/>
              <a:ext cx="5280322" cy="1060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1">
                  <a:solidFill>
                    <a:srgbClr val="FFFFFF"/>
                  </a:solidFill>
                  <a:latin typeface="DM Sans Bold"/>
                </a:rPr>
                <a:t>Customer Segmentation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470396" y="760577"/>
              <a:ext cx="5280322" cy="1060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3"/>
                </a:lnSpc>
              </a:pPr>
              <a:r>
                <a:rPr lang="en-US" sz="2811">
                  <a:solidFill>
                    <a:srgbClr val="FFFFFF"/>
                  </a:solidFill>
                  <a:latin typeface="DM Sans Bold"/>
                </a:rPr>
                <a:t>Recommender Model</a:t>
              </a:r>
            </a:p>
            <a:p>
              <a:pPr algn="ctr">
                <a:lnSpc>
                  <a:spcPts val="3093"/>
                </a:lnSpc>
              </a:pPr>
              <a:r>
                <a:rPr lang="en-US" sz="2811">
                  <a:solidFill>
                    <a:srgbClr val="FFFFFF"/>
                  </a:solidFill>
                  <a:latin typeface="DM Sans Bold"/>
                </a:rPr>
                <a:t>for next order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045461" y="1228661"/>
            <a:ext cx="3933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7</a:t>
            </a:r>
          </a:p>
        </p:txBody>
      </p:sp>
      <p:pic>
        <p:nvPicPr>
          <p:cNvPr id="21" name="Picture 5">
            <a:hlinkClick r:id="rId5"/>
            <a:extLst>
              <a:ext uri="{FF2B5EF4-FFF2-40B4-BE49-F238E27FC236}">
                <a16:creationId xmlns:a16="http://schemas.microsoft.com/office/drawing/2014/main" id="{4EDBE9E9-CBEC-4D9B-9C18-7E60D8FAD4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3" y="114300"/>
            <a:ext cx="6076636" cy="4101730"/>
          </a:xfrm>
          <a:prstGeom prst="rect">
            <a:avLst/>
          </a:prstGeom>
        </p:spPr>
      </p:pic>
      <p:sp>
        <p:nvSpPr>
          <p:cNvPr id="22" name="AutoShape 8">
            <a:extLst>
              <a:ext uri="{FF2B5EF4-FFF2-40B4-BE49-F238E27FC236}">
                <a16:creationId xmlns:a16="http://schemas.microsoft.com/office/drawing/2014/main" id="{C2D1D049-8875-49F3-8623-FE95CBEE4DCE}"/>
              </a:ext>
            </a:extLst>
          </p:cNvPr>
          <p:cNvSpPr/>
          <p:nvPr/>
        </p:nvSpPr>
        <p:spPr>
          <a:xfrm rot="16200000">
            <a:off x="8757326" y="2141352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818" y="98204"/>
            <a:ext cx="17760796" cy="2558923"/>
            <a:chOff x="0" y="-1672461"/>
            <a:chExt cx="23681062" cy="3411897"/>
          </a:xfrm>
        </p:grpSpPr>
        <p:sp>
          <p:nvSpPr>
            <p:cNvPr id="3" name="TextBox 3"/>
            <p:cNvSpPr txBox="1"/>
            <p:nvPr/>
          </p:nvSpPr>
          <p:spPr>
            <a:xfrm>
              <a:off x="17736931" y="-1672461"/>
              <a:ext cx="594413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975"/>
              <a:ext cx="14123528" cy="155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</a:pPr>
              <a:r>
                <a:rPr lang="en-US" sz="6700" spc="-95" dirty="0">
                  <a:solidFill>
                    <a:srgbClr val="000000"/>
                  </a:solidFill>
                  <a:latin typeface="DM Sans Bold"/>
                </a:rPr>
                <a:t>Literature Gap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9818" y="4239111"/>
            <a:ext cx="9285498" cy="100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DM Sans"/>
              </a:rPr>
              <a:t>Contributors didn't make good use of the time-dependent data provided.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599818" y="6045589"/>
            <a:ext cx="9285498" cy="152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DM Sans"/>
              </a:rPr>
              <a:t>Contributors we just using associations rules, for the sake of getting the rules. They didn't introduced how to make use of these rules from business point of view.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5461" y="1228661"/>
            <a:ext cx="3933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8</a:t>
            </a:r>
          </a:p>
        </p:txBody>
      </p:sp>
      <p:pic>
        <p:nvPicPr>
          <p:cNvPr id="11" name="Picture 5">
            <a:hlinkClick r:id="rId5"/>
            <a:extLst>
              <a:ext uri="{FF2B5EF4-FFF2-40B4-BE49-F238E27FC236}">
                <a16:creationId xmlns:a16="http://schemas.microsoft.com/office/drawing/2014/main" id="{11EB0130-EB87-4113-B4F2-B3C3830EAE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21753" y="218878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AAEFA28E-97F9-4493-9A8F-2559D1BC7251}"/>
              </a:ext>
            </a:extLst>
          </p:cNvPr>
          <p:cNvSpPr/>
          <p:nvPr/>
        </p:nvSpPr>
        <p:spPr>
          <a:xfrm rot="16200000">
            <a:off x="8757326" y="2245930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8901" y="1409700"/>
            <a:ext cx="14345874" cy="1447923"/>
            <a:chOff x="0" y="-38100"/>
            <a:chExt cx="19127832" cy="1930564"/>
          </a:xfrm>
        </p:grpSpPr>
        <p:sp>
          <p:nvSpPr>
            <p:cNvPr id="3" name="TextBox 3"/>
            <p:cNvSpPr txBox="1"/>
            <p:nvPr/>
          </p:nvSpPr>
          <p:spPr>
            <a:xfrm>
              <a:off x="14341431" y="-38100"/>
              <a:ext cx="4786401" cy="422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5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7389"/>
              <a:ext cx="11372710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30"/>
                </a:lnSpc>
              </a:pPr>
              <a:r>
                <a:rPr lang="en-US" sz="6700" spc="-77" dirty="0">
                  <a:solidFill>
                    <a:srgbClr val="000000"/>
                  </a:solidFill>
                  <a:latin typeface="DM Sans Bold"/>
                </a:rPr>
                <a:t>Data Description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71452" y="8243063"/>
            <a:ext cx="1964572" cy="2003535"/>
            <a:chOff x="0" y="0"/>
            <a:chExt cx="2619429" cy="267138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619429" cy="261942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079" y="376099"/>
              <a:ext cx="2451271" cy="2295281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79147" y="4761006"/>
            <a:ext cx="12267380" cy="272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407" lvl="1" indent="-394704">
              <a:lnSpc>
                <a:spcPts val="5484"/>
              </a:lnSpc>
              <a:buFont typeface="Arial"/>
              <a:buChar char="•"/>
            </a:pPr>
            <a:r>
              <a:rPr lang="en-US" sz="3656">
                <a:solidFill>
                  <a:srgbClr val="000000"/>
                </a:solidFill>
                <a:latin typeface="DM Sans"/>
              </a:rPr>
              <a:t>Prior data : Orders' history of every user. </a:t>
            </a:r>
          </a:p>
          <a:p>
            <a:pPr marL="1578814" lvl="2" indent="-526271">
              <a:lnSpc>
                <a:spcPts val="5484"/>
              </a:lnSpc>
              <a:buFont typeface="Arial"/>
              <a:buChar char="⚬"/>
            </a:pPr>
            <a:r>
              <a:rPr lang="en-US" sz="3656">
                <a:solidFill>
                  <a:srgbClr val="000000"/>
                </a:solidFill>
                <a:latin typeface="DM Sans"/>
              </a:rPr>
              <a:t>Nearly 3–100 past orders per user </a:t>
            </a:r>
          </a:p>
          <a:p>
            <a:pPr marL="789407" lvl="1" indent="-394704">
              <a:lnSpc>
                <a:spcPts val="5484"/>
              </a:lnSpc>
              <a:buFont typeface="Arial"/>
              <a:buChar char="•"/>
            </a:pPr>
            <a:r>
              <a:rPr lang="en-US" sz="3656">
                <a:solidFill>
                  <a:srgbClr val="000000"/>
                </a:solidFill>
                <a:latin typeface="DM Sans"/>
              </a:rPr>
              <a:t>Train data : Future order data of every user.</a:t>
            </a:r>
          </a:p>
          <a:p>
            <a:pPr marL="789407" lvl="1" indent="-394704" algn="l">
              <a:lnSpc>
                <a:spcPts val="5484"/>
              </a:lnSpc>
              <a:buFont typeface="Arial"/>
              <a:buChar char="•"/>
            </a:pPr>
            <a:r>
              <a:rPr lang="en-US" sz="3656">
                <a:solidFill>
                  <a:srgbClr val="000000"/>
                </a:solidFill>
                <a:latin typeface="DM Sans"/>
              </a:rPr>
              <a:t>Test data : Future order data of every user.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5305" y="3399103"/>
            <a:ext cx="9017454" cy="85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500" dirty="0">
                <a:solidFill>
                  <a:srgbClr val="000000"/>
                </a:solidFill>
                <a:latin typeface="Open Sans"/>
              </a:rPr>
              <a:t>Data is divided to 3 sets: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5461" y="1228661"/>
            <a:ext cx="3933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9</a:t>
            </a:r>
          </a:p>
        </p:txBody>
      </p:sp>
      <p:pic>
        <p:nvPicPr>
          <p:cNvPr id="11" name="Picture 5">
            <a:hlinkClick r:id="rId5"/>
            <a:extLst>
              <a:ext uri="{FF2B5EF4-FFF2-40B4-BE49-F238E27FC236}">
                <a16:creationId xmlns:a16="http://schemas.microsoft.com/office/drawing/2014/main" id="{55B00A2B-D1C7-4CEB-8556-5406B32831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18139" y="266700"/>
            <a:ext cx="6076636" cy="4101730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4A239373-804E-4EBA-8B3A-4B0BF7C5AEF2}"/>
              </a:ext>
            </a:extLst>
          </p:cNvPr>
          <p:cNvSpPr/>
          <p:nvPr/>
        </p:nvSpPr>
        <p:spPr>
          <a:xfrm rot="16200000">
            <a:off x="8753712" y="2293752"/>
            <a:ext cx="1139189" cy="0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2215</Words>
  <Application>Microsoft Office PowerPoint</Application>
  <PresentationFormat>Custom</PresentationFormat>
  <Paragraphs>319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DM Sans Bold</vt:lpstr>
      <vt:lpstr>Open Sans Bold</vt:lpstr>
      <vt:lpstr>Arial</vt:lpstr>
      <vt:lpstr>DM Sans</vt:lpstr>
      <vt:lpstr>Calibri</vt:lpstr>
      <vt:lpstr>Arimo</vt:lpstr>
      <vt:lpstr>DM Sans Italics</vt:lpstr>
      <vt:lpstr>Open Sans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- Presentation</dc:title>
  <cp:lastModifiedBy>Noran Hany</cp:lastModifiedBy>
  <cp:revision>4</cp:revision>
  <dcterms:created xsi:type="dcterms:W3CDTF">2006-08-16T00:00:00Z</dcterms:created>
  <dcterms:modified xsi:type="dcterms:W3CDTF">2022-06-05T23:19:40Z</dcterms:modified>
  <dc:identifier>DAFCtji6gDc</dc:identifier>
</cp:coreProperties>
</file>